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4"/>
  </p:notesMasterIdLst>
  <p:handoutMasterIdLst>
    <p:handoutMasterId r:id="rId75"/>
  </p:handoutMasterIdLst>
  <p:sldIdLst>
    <p:sldId id="333" r:id="rId5"/>
    <p:sldId id="257" r:id="rId6"/>
    <p:sldId id="325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94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387" r:id="rId61"/>
    <p:sldId id="388" r:id="rId62"/>
    <p:sldId id="389" r:id="rId63"/>
    <p:sldId id="390" r:id="rId64"/>
    <p:sldId id="391" r:id="rId65"/>
    <p:sldId id="392" r:id="rId66"/>
    <p:sldId id="393" r:id="rId67"/>
    <p:sldId id="397" r:id="rId68"/>
    <p:sldId id="398" r:id="rId69"/>
    <p:sldId id="395" r:id="rId70"/>
    <p:sldId id="396" r:id="rId71"/>
    <p:sldId id="326" r:id="rId72"/>
    <p:sldId id="287" r:id="rId73"/>
  </p:sldIdLst>
  <p:sldSz cx="12188825" cy="6858000"/>
  <p:notesSz cx="6858000" cy="9144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6">
          <p15:clr>
            <a:srgbClr val="A4A3A4"/>
          </p15:clr>
        </p15:guide>
        <p15:guide id="3" orient="horz" pos="384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pos="3839">
          <p15:clr>
            <a:srgbClr val="A4A3A4"/>
          </p15:clr>
        </p15:guide>
        <p15:guide id="6" pos="384">
          <p15:clr>
            <a:srgbClr val="A4A3A4"/>
          </p15:clr>
        </p15:guide>
        <p15:guide id="7" pos="7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 Goodson" initials="K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61" autoAdjust="0"/>
    <p:restoredTop sz="87633" autoAdjust="0"/>
  </p:normalViewPr>
  <p:slideViewPr>
    <p:cSldViewPr>
      <p:cViewPr varScale="1">
        <p:scale>
          <a:sx n="103" d="100"/>
          <a:sy n="103" d="100"/>
        </p:scale>
        <p:origin x="144" y="186"/>
      </p:cViewPr>
      <p:guideLst>
        <p:guide orient="horz" pos="2160"/>
        <p:guide orient="horz" pos="816"/>
        <p:guide orient="horz" pos="3840"/>
        <p:guide orient="horz" pos="1056"/>
        <p:guide pos="3839"/>
        <p:guide pos="384"/>
        <p:guide pos="72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812"/>
    </p:cViewPr>
  </p:sorterViewPr>
  <p:notesViewPr>
    <p:cSldViewPr showGuides="1">
      <p:cViewPr>
        <p:scale>
          <a:sx n="100" d="100"/>
          <a:sy n="100" d="100"/>
        </p:scale>
        <p:origin x="2592" y="-3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gs" Target="tags/tag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C02A0-C947-4278-96D1-0DB9C063DF55}" type="datetimeFigureOut">
              <a:rPr lang="en-US" smtClean="0"/>
              <a:t>6/10/2015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3FAA7-9DA0-4163-8828-B20FAF1E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2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00"/>
            </a:lvl1pPr>
          </a:lstStyle>
          <a:p>
            <a:fld id="{8547E1EE-0039-4797-B978-F453418260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6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82880" indent="-137160" algn="l" defTabSz="914400" rtl="0" eaLnBrk="1" latinLnBrk="0" hangingPunct="1">
      <a:spcBef>
        <a:spcPts val="600"/>
      </a:spcBef>
      <a:buFont typeface="HP Simplified" panose="020B0604020204020204" pitchFamily="34" charset="0"/>
      <a:buChar char="•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39725" indent="-104775" algn="l" defTabSz="914400" rtl="0" eaLnBrk="1" latinLnBrk="0" hangingPunct="1">
      <a:spcBef>
        <a:spcPts val="600"/>
      </a:spcBef>
      <a:buFont typeface="HP Simplified" panose="020B0604020204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15938" indent="-117475" algn="l" defTabSz="914400" rtl="0" eaLnBrk="1" latinLnBrk="0" hangingPunct="1">
      <a:spcBef>
        <a:spcPts val="600"/>
      </a:spcBef>
      <a:buFont typeface="HP Simplified" panose="020B0604020204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633413" indent="-117475" algn="l" defTabSz="914400" rtl="0" eaLnBrk="1" latinLnBrk="0" hangingPunct="1">
      <a:spcBef>
        <a:spcPts val="600"/>
      </a:spcBef>
      <a:buFont typeface="HP Simplified" panose="020B0604020204020204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24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1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29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0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20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55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4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17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86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48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38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01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time, show the 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(</a:t>
            </a:r>
            <a:r>
              <a:rPr lang="fr-FR" dirty="0" err="1" smtClean="0"/>
              <a:t>root</a:t>
            </a:r>
            <a:r>
              <a:rPr lang="fr-FR" dirty="0" smtClean="0"/>
              <a:t> cause)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43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Username</a:t>
            </a:r>
            <a:r>
              <a:rPr lang="fr-FR" dirty="0" smtClean="0"/>
              <a:t>: </a:t>
            </a:r>
            <a:r>
              <a:rPr lang="fr-FR" dirty="0" err="1" smtClean="0"/>
              <a:t>john</a:t>
            </a:r>
            <a:r>
              <a:rPr lang="fr-FR" dirty="0" smtClean="0"/>
              <a:t> / </a:t>
            </a:r>
            <a:r>
              <a:rPr lang="fr-FR" dirty="0" err="1" smtClean="0"/>
              <a:t>Password</a:t>
            </a:r>
            <a:r>
              <a:rPr lang="fr-FR" dirty="0" smtClean="0"/>
              <a:t> : </a:t>
            </a:r>
            <a:r>
              <a:rPr lang="fr-FR" dirty="0" err="1" smtClean="0"/>
              <a:t>hpn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60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</a:t>
            </a:r>
            <a:r>
              <a:rPr lang="fr-FR" dirty="0" err="1" smtClean="0"/>
              <a:t>needed</a:t>
            </a:r>
            <a:r>
              <a:rPr lang="fr-FR" dirty="0" smtClean="0"/>
              <a:t>, </a:t>
            </a:r>
            <a:r>
              <a:rPr lang="fr-FR" dirty="0" err="1" smtClean="0"/>
              <a:t>connect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network support user </a:t>
            </a:r>
            <a:r>
              <a:rPr lang="fr-FR" dirty="0" err="1" smtClean="0"/>
              <a:t>such</a:t>
            </a:r>
            <a:r>
              <a:rPr lang="fr-FR" dirty="0" smtClean="0"/>
              <a:t> as </a:t>
            </a:r>
            <a:r>
              <a:rPr lang="fr-FR" dirty="0" err="1" smtClean="0"/>
              <a:t>fgiraud</a:t>
            </a:r>
            <a:r>
              <a:rPr lang="fr-FR" dirty="0" smtClean="0"/>
              <a:t> / </a:t>
            </a:r>
            <a:r>
              <a:rPr lang="fr-FR" dirty="0" err="1" smtClean="0"/>
              <a:t>hpn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clinzell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hpn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98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8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4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32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9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69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63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4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92510" y="70707"/>
            <a:ext cx="1627849" cy="244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Training Express Webinars</a:t>
            </a:r>
          </a:p>
        </p:txBody>
      </p:sp>
      <p:sp>
        <p:nvSpPr>
          <p:cNvPr id="46082" name="Rectangle 1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30330" fontAlgn="base"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</a:rPr>
              <a:t>Center for Sales &amp; Marketing Excellence</a:t>
            </a:r>
          </a:p>
        </p:txBody>
      </p:sp>
      <p:sp>
        <p:nvSpPr>
          <p:cNvPr id="46083" name="Rectangle 4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381000"/>
            <a:ext cx="4572000" cy="25733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Some of the information in this session may be confidential.  If you are not an HP employee, you must have a confidential disclosure agreement on file with HP to participate in the remainder of this session.  Partners and contract trainers that have these agreements in place are welcome to attend.</a:t>
            </a:r>
          </a:p>
          <a:p>
            <a:endParaRPr lang="en-US" dirty="0" smtClean="0"/>
          </a:p>
          <a:p>
            <a:pPr lvl="1"/>
            <a:r>
              <a:rPr lang="en-US" sz="1100" dirty="0" smtClean="0"/>
              <a:t>Next slide, please.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18028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42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16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43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64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15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Connect</a:t>
            </a:r>
            <a:r>
              <a:rPr lang="fr-FR" baseline="0" dirty="0" smtClean="0"/>
              <a:t> to 10,10,0,98 and open http://cleanbusiness.hpn.local/ to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98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time, show the 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(</a:t>
            </a:r>
            <a:r>
              <a:rPr lang="fr-FR" dirty="0" err="1" smtClean="0"/>
              <a:t>root</a:t>
            </a:r>
            <a:r>
              <a:rPr lang="fr-FR" dirty="0" smtClean="0"/>
              <a:t> cause)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2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Verify</a:t>
            </a:r>
            <a:r>
              <a:rPr lang="fr-FR" dirty="0" smtClean="0"/>
              <a:t> perf data + </a:t>
            </a:r>
            <a:r>
              <a:rPr lang="fr-FR" dirty="0" err="1" smtClean="0"/>
              <a:t>verify</a:t>
            </a:r>
            <a:r>
              <a:rPr lang="fr-FR" dirty="0" smtClean="0"/>
              <a:t> </a:t>
            </a:r>
            <a:r>
              <a:rPr lang="fr-FR" dirty="0" err="1" smtClean="0"/>
              <a:t>topology</a:t>
            </a:r>
            <a:r>
              <a:rPr lang="fr-FR" dirty="0" smtClean="0"/>
              <a:t> +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96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2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2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simple </a:t>
            </a:r>
            <a:r>
              <a:rPr lang="fr-FR" dirty="0" err="1" smtClean="0"/>
              <a:t>example</a:t>
            </a:r>
            <a:r>
              <a:rPr lang="fr-FR" dirty="0" smtClean="0"/>
              <a:t>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hours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perhaps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days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2 </a:t>
            </a:r>
            <a:r>
              <a:rPr lang="fr-FR" baseline="0" dirty="0" err="1" smtClean="0"/>
              <a:t>needs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connect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switch to </a:t>
            </a:r>
            <a:r>
              <a:rPr lang="fr-FR" baseline="0" dirty="0" err="1" smtClean="0"/>
              <a:t>find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the user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connected</a:t>
            </a:r>
            <a:r>
              <a:rPr lang="fr-FR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96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445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275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54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87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979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73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045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274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48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2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typical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the issue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located</a:t>
            </a:r>
            <a:r>
              <a:rPr lang="fr-FR" baseline="0" dirty="0" smtClean="0"/>
              <a:t> on the end client part. So </a:t>
            </a:r>
            <a:r>
              <a:rPr lang="fr-FR" baseline="0" dirty="0" err="1" smtClean="0"/>
              <a:t>difficult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automatically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detect</a:t>
            </a:r>
            <a:r>
              <a:rPr lang="fr-FR" baseline="0" dirty="0" smtClean="0"/>
              <a:t> in a monitoring </a:t>
            </a:r>
            <a:r>
              <a:rPr lang="fr-FR" baseline="0" dirty="0" err="1" smtClean="0"/>
              <a:t>tool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since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can’t</a:t>
            </a:r>
            <a:r>
              <a:rPr lang="fr-FR" baseline="0" dirty="0" smtClean="0"/>
              <a:t> manage all end client </a:t>
            </a:r>
            <a:r>
              <a:rPr lang="fr-FR" baseline="0" dirty="0" err="1" smtClean="0"/>
              <a:t>Ips</a:t>
            </a:r>
            <a:r>
              <a:rPr lang="fr-FR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377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325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29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25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79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351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731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55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543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74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typical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r>
              <a:rPr lang="fr-FR" dirty="0" smtClean="0"/>
              <a:t> of an issue </a:t>
            </a:r>
            <a:r>
              <a:rPr lang="fr-FR" dirty="0" err="1" smtClean="0"/>
              <a:t>located</a:t>
            </a:r>
            <a:r>
              <a:rPr lang="fr-FR" dirty="0" smtClean="0"/>
              <a:t> on the server </a:t>
            </a:r>
            <a:r>
              <a:rPr lang="fr-FR" dirty="0" err="1" smtClean="0"/>
              <a:t>side</a:t>
            </a:r>
            <a:r>
              <a:rPr lang="fr-FR" dirty="0" smtClean="0"/>
              <a:t>.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Since</a:t>
            </a:r>
            <a:r>
              <a:rPr lang="fr-FR" baseline="0" dirty="0" smtClean="0"/>
              <a:t> the management </a:t>
            </a:r>
            <a:r>
              <a:rPr lang="fr-FR" baseline="0" dirty="0" err="1" smtClean="0"/>
              <a:t>tool</a:t>
            </a:r>
            <a:r>
              <a:rPr lang="fr-FR" baseline="0" dirty="0" smtClean="0"/>
              <a:t> manages </a:t>
            </a:r>
            <a:r>
              <a:rPr lang="fr-FR" baseline="0" dirty="0" err="1" smtClean="0"/>
              <a:t>also</a:t>
            </a:r>
            <a:r>
              <a:rPr lang="fr-FR" baseline="0" dirty="0" smtClean="0"/>
              <a:t> servers,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automatically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detects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alarm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05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time, show the 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(</a:t>
            </a:r>
            <a:r>
              <a:rPr lang="fr-FR" dirty="0" err="1" smtClean="0"/>
              <a:t>root</a:t>
            </a:r>
            <a:r>
              <a:rPr lang="fr-FR" dirty="0" smtClean="0"/>
              <a:t> cause)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92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Username</a:t>
            </a:r>
            <a:r>
              <a:rPr lang="fr-FR" dirty="0" smtClean="0"/>
              <a:t>: </a:t>
            </a:r>
            <a:r>
              <a:rPr lang="fr-FR" dirty="0" err="1" smtClean="0"/>
              <a:t>john</a:t>
            </a:r>
            <a:r>
              <a:rPr lang="fr-FR" dirty="0" smtClean="0"/>
              <a:t> / </a:t>
            </a:r>
            <a:r>
              <a:rPr lang="fr-FR" dirty="0" err="1" smtClean="0"/>
              <a:t>Password</a:t>
            </a:r>
            <a:r>
              <a:rPr lang="fr-FR" dirty="0" smtClean="0"/>
              <a:t> : </a:t>
            </a:r>
            <a:r>
              <a:rPr lang="fr-FR" dirty="0" err="1" smtClean="0"/>
              <a:t>hpn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06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</a:t>
            </a:r>
            <a:r>
              <a:rPr lang="fr-FR" dirty="0" err="1" smtClean="0"/>
              <a:t>needed</a:t>
            </a:r>
            <a:r>
              <a:rPr lang="fr-FR" dirty="0" smtClean="0"/>
              <a:t>, </a:t>
            </a:r>
            <a:r>
              <a:rPr lang="fr-FR" dirty="0" err="1" smtClean="0"/>
              <a:t>connect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network support user </a:t>
            </a:r>
            <a:r>
              <a:rPr lang="fr-FR" dirty="0" err="1" smtClean="0"/>
              <a:t>such</a:t>
            </a:r>
            <a:r>
              <a:rPr lang="fr-FR" dirty="0" smtClean="0"/>
              <a:t> as </a:t>
            </a:r>
            <a:r>
              <a:rPr lang="fr-FR" dirty="0" err="1" smtClean="0"/>
              <a:t>fgiraud</a:t>
            </a:r>
            <a:r>
              <a:rPr lang="fr-FR" dirty="0" smtClean="0"/>
              <a:t> / </a:t>
            </a:r>
            <a:r>
              <a:rPr lang="fr-FR" dirty="0" err="1" smtClean="0"/>
              <a:t>hpn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clinzell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hpn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7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logo"/>
          <p:cNvSpPr>
            <a:spLocks noChangeAspect="1" noEditPoints="1"/>
          </p:cNvSpPr>
          <p:nvPr userDrawn="1"/>
        </p:nvSpPr>
        <p:spPr bwMode="black">
          <a:xfrm>
            <a:off x="9925748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5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25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 userDrawn="1"/>
        </p:nvSpPr>
        <p:spPr bwMode="invGray">
          <a:xfrm>
            <a:off x="11586739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121" y="304800"/>
            <a:ext cx="9141619" cy="2743200"/>
          </a:xfrm>
        </p:spPr>
        <p:txBody>
          <a:bodyPr anchor="t"/>
          <a:lstStyle>
            <a:lvl1pPr marL="233363" indent="-233363" algn="l">
              <a:defRPr sz="4400" b="1" cap="none" spc="-100" baseline="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quoted person’s name, title and 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1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0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41960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5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441" y="1661890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2057400"/>
            <a:ext cx="10969943" cy="40386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4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493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95401"/>
            <a:ext cx="5314328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056" y="1295401"/>
            <a:ext cx="5314328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295400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676400"/>
            <a:ext cx="5314328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056" y="1295400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056" y="1676400"/>
            <a:ext cx="5314328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invGray">
          <a:xfrm>
            <a:off x="9925747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7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676399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1"/>
            <a:ext cx="5314328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056" y="1676399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056" y="2057401"/>
            <a:ext cx="5314328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2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8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7977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6513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96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7977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6513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37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95401"/>
            <a:ext cx="7618016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178" y="1295400"/>
            <a:ext cx="3047206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0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6703854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960" y="1295400"/>
            <a:ext cx="3900424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6703854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78960" y="1295400"/>
            <a:ext cx="3900424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4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5314328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265056" y="1295400"/>
            <a:ext cx="5314328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5314328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265056" y="4953000"/>
            <a:ext cx="5314328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10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7977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8166513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387977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166513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1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1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invGray">
          <a:xfrm>
            <a:off x="9925747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92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67712" y="304801"/>
            <a:ext cx="1011672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304801"/>
            <a:ext cx="9649486" cy="57912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pt slide images-0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  <p:sp>
        <p:nvSpPr>
          <p:cNvPr id="8" name="logo"/>
          <p:cNvSpPr>
            <a:spLocks noChangeAspect="1" noEditPoints="1"/>
          </p:cNvSpPr>
          <p:nvPr userDrawn="1"/>
        </p:nvSpPr>
        <p:spPr bwMode="invGray">
          <a:xfrm>
            <a:off x="9925747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pt slide images-0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5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ppt slide images-03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ppt slide images-0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ppt slide images-05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image 5x-0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2188825" cy="686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image 4x-0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5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1845" y="1001854"/>
            <a:ext cx="10820123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41845" y="313419"/>
            <a:ext cx="10820123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797" y="1584962"/>
            <a:ext cx="10823677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38798" y="321226"/>
            <a:ext cx="9627295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609448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5332" b="1" i="0" kern="1200" spc="-133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7332" y="6047232"/>
            <a:ext cx="487521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38798" y="6345071"/>
            <a:ext cx="10680611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6094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933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933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3579" y="4407148"/>
            <a:ext cx="6862308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99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1656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 userDrawn="1"/>
        </p:nvSpPr>
        <p:spPr bwMode="invGray">
          <a:xfrm>
            <a:off x="11586739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05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4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75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32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al Section Header 4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03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295401"/>
            <a:ext cx="10969943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611" y="6478524"/>
            <a:ext cx="304721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00DE720E-C72B-42F0-AD69-52D60E3C60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black">
          <a:xfrm>
            <a:off x="11586740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3" r:id="rId3"/>
    <p:sldLayoutId id="2147483651" r:id="rId4"/>
    <p:sldLayoutId id="2147483661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62" r:id="rId11"/>
    <p:sldLayoutId id="2147483650" r:id="rId12"/>
    <p:sldLayoutId id="2147483663" r:id="rId13"/>
    <p:sldLayoutId id="2147483664" r:id="rId14"/>
    <p:sldLayoutId id="2147483654" r:id="rId15"/>
    <p:sldLayoutId id="2147483665" r:id="rId16"/>
    <p:sldLayoutId id="2147483655" r:id="rId17"/>
    <p:sldLayoutId id="2147483652" r:id="rId18"/>
    <p:sldLayoutId id="2147483653" r:id="rId19"/>
    <p:sldLayoutId id="2147483666" r:id="rId20"/>
    <p:sldLayoutId id="2147483667" r:id="rId21"/>
    <p:sldLayoutId id="2147483668" r:id="rId22"/>
    <p:sldLayoutId id="2147483669" r:id="rId23"/>
    <p:sldLayoutId id="2147483656" r:id="rId24"/>
    <p:sldLayoutId id="2147483657" r:id="rId25"/>
    <p:sldLayoutId id="2147483670" r:id="rId26"/>
    <p:sldLayoutId id="2147483671" r:id="rId27"/>
    <p:sldLayoutId id="2147483672" r:id="rId28"/>
    <p:sldLayoutId id="2147483658" r:id="rId29"/>
    <p:sldLayoutId id="2147483659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726" r:id="rId3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HP Simplified" panose="020B0604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HP Simplified" panose="020B0604020204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hyperlink" Target="http://10.10.105.21:8080/servicedesk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emf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10.10.105.22/imc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6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emf"/><Relationship Id="rId5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emf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0" dirty="0" smtClean="0">
                <a:latin typeface="HP Simplified"/>
                <a:cs typeface="HP Simplified"/>
              </a:rPr>
              <a:t>Together</a:t>
            </a:r>
            <a:br>
              <a:rPr lang="en-US" spc="0" dirty="0" smtClean="0">
                <a:latin typeface="HP Simplified"/>
                <a:cs typeface="HP Simplified"/>
              </a:rPr>
            </a:br>
            <a:r>
              <a:rPr lang="en-US" spc="0" dirty="0">
                <a:latin typeface="HP Simplified"/>
                <a:cs typeface="HP Simplified"/>
              </a:rPr>
              <a:t>for the New Style of 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HP Simplified Light"/>
                <a:cs typeface="HP Simplified Light"/>
              </a:rPr>
              <a:t>HP Enterprise Technology &amp; Solutions Summit </a:t>
            </a:r>
            <a:r>
              <a:rPr lang="en-US" dirty="0">
                <a:latin typeface="HP Simplified Light"/>
                <a:cs typeface="HP Simplified Light"/>
              </a:rPr>
              <a:t>2015</a:t>
            </a:r>
          </a:p>
          <a:p>
            <a:r>
              <a:rPr lang="en-US" b="1" dirty="0">
                <a:latin typeface="HP Simplified Light"/>
                <a:cs typeface="HP Simplified Light"/>
              </a:rPr>
              <a:t>Dublin, Ireland  </a:t>
            </a:r>
            <a:r>
              <a:rPr lang="en-US" dirty="0">
                <a:latin typeface="HP Simplified Light"/>
                <a:cs typeface="HP Simplified Light"/>
              </a:rPr>
              <a:t>June </a:t>
            </a:r>
            <a:r>
              <a:rPr lang="en-US" dirty="0" smtClean="0">
                <a:latin typeface="HP Simplified Light"/>
                <a:cs typeface="HP Simplified Light"/>
              </a:rPr>
              <a:t>15-19</a:t>
            </a:r>
            <a:endParaRPr lang="en-US" dirty="0">
              <a:latin typeface="HP Simplified Light"/>
              <a:cs typeface="HP Simplified Light"/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black">
          <a:xfrm>
            <a:off x="608012" y="6019800"/>
            <a:ext cx="7934326" cy="45720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GB" sz="4600" b="1" i="0" kern="1200" spc="-100">
                <a:solidFill>
                  <a:srgbClr val="000000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</a:rPr>
              <a:t>#HPETSS </a:t>
            </a:r>
            <a:endParaRPr lang="de-DE" sz="3600" spc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22054" y="562428"/>
            <a:ext cx="878117" cy="605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4412" y="381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5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Demoer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: </a:t>
            </a:r>
            <a:r>
              <a:rPr lang="fr-FR" dirty="0" err="1" smtClean="0"/>
              <a:t>Prerequisite</a:t>
            </a:r>
            <a:r>
              <a:rPr lang="fr-FR" dirty="0" smtClean="0"/>
              <a:t> – </a:t>
            </a:r>
            <a:r>
              <a:rPr lang="fr-FR" dirty="0" err="1" smtClean="0"/>
              <a:t>Connect</a:t>
            </a:r>
            <a:r>
              <a:rPr lang="fr-FR" dirty="0" smtClean="0"/>
              <a:t> </a:t>
            </a:r>
            <a:r>
              <a:rPr lang="fr-FR" dirty="0" err="1" smtClean="0"/>
              <a:t>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Open RDP </a:t>
            </a:r>
            <a:r>
              <a:rPr lang="fr-FR" dirty="0" err="1" smtClean="0"/>
              <a:t>connection</a:t>
            </a:r>
            <a:r>
              <a:rPr lang="fr-FR" dirty="0" smtClean="0"/>
              <a:t> on 10.10.134.11 and </a:t>
            </a:r>
            <a:r>
              <a:rPr lang="fr-FR" dirty="0" err="1" smtClean="0"/>
              <a:t>connect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wired</a:t>
            </a:r>
            <a:r>
              <a:rPr lang="fr-FR" dirty="0"/>
              <a:t> </a:t>
            </a:r>
            <a:r>
              <a:rPr lang="fr-FR" dirty="0" err="1" smtClean="0"/>
              <a:t>connection</a:t>
            </a:r>
            <a:r>
              <a:rPr lang="fr-FR" dirty="0" smtClean="0"/>
              <a:t>) John user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iNode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Open RDP </a:t>
            </a:r>
            <a:r>
              <a:rPr lang="fr-FR" dirty="0" err="1" smtClean="0"/>
              <a:t>connection</a:t>
            </a:r>
            <a:r>
              <a:rPr lang="fr-FR" dirty="0" smtClean="0"/>
              <a:t> on 10.10.0.98 and </a:t>
            </a:r>
            <a:r>
              <a:rPr lang="fr-FR" dirty="0" err="1" smtClean="0"/>
              <a:t>connect</a:t>
            </a:r>
            <a:r>
              <a:rPr lang="fr-FR" dirty="0" smtClean="0"/>
              <a:t> John user to Wireless SSID HPN-User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4572000"/>
            <a:ext cx="1250229" cy="1862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118" y="1676400"/>
            <a:ext cx="167863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18479" y="184876"/>
            <a:ext cx="10924742" cy="1088191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455" y="966801"/>
            <a:ext cx="8670164" cy="753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Scenario 1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Detect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Diagnose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Fix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Check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Scenario 2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Detect</a:t>
            </a:r>
            <a:endParaRPr lang="en-GB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Diagnose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Fix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Check</a:t>
            </a:r>
            <a:endParaRPr lang="en-GB" dirty="0"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Scenario </a:t>
            </a: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3</a:t>
            </a:r>
            <a:endParaRPr lang="en-GB" dirty="0">
              <a:latin typeface="HP Simplified" pitchFamily="34" charset="0"/>
              <a:cs typeface="HP Simplified" pitchFamily="34" charset="0"/>
            </a:endParaRP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Detect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Diagnose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Fix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Check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defTabSz="573474">
              <a:spcAft>
                <a:spcPts val="533"/>
              </a:spcAft>
              <a:buSzPct val="100000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</a:pPr>
            <a:r>
              <a:rPr lang="en-GB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 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GB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7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Demoer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: </a:t>
            </a:r>
            <a:r>
              <a:rPr lang="fr-FR" dirty="0" err="1" smtClean="0"/>
              <a:t>disable</a:t>
            </a:r>
            <a:r>
              <a:rPr lang="fr-FR" dirty="0" smtClean="0"/>
              <a:t> </a:t>
            </a:r>
            <a:r>
              <a:rPr lang="fr-FR" dirty="0" err="1" smtClean="0"/>
              <a:t>connection</a:t>
            </a:r>
            <a:r>
              <a:rPr lang="fr-FR" dirty="0" smtClean="0"/>
              <a:t> port of John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Disable</a:t>
            </a:r>
            <a:r>
              <a:rPr lang="fr-FR" dirty="0" smtClean="0"/>
              <a:t> port </a:t>
            </a:r>
            <a:r>
              <a:rPr lang="fr-FR" dirty="0" err="1" smtClean="0"/>
              <a:t>GigabitEthernet</a:t>
            </a:r>
            <a:r>
              <a:rPr lang="fr-FR" dirty="0" smtClean="0"/>
              <a:t> 1/0/16 of 5500-1 </a:t>
            </a:r>
            <a:r>
              <a:rPr lang="fr-FR" dirty="0" err="1" smtClean="0"/>
              <a:t>device</a:t>
            </a:r>
            <a:r>
              <a:rPr lang="fr-FR" dirty="0" smtClean="0"/>
              <a:t> (10.10.150.65)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905000"/>
            <a:ext cx="10960908" cy="3429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980612" y="3200400"/>
            <a:ext cx="533400" cy="1524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04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581" y="2077975"/>
            <a:ext cx="5411264" cy="428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</a:t>
            </a:r>
            <a:r>
              <a:rPr lang="fr-FR" dirty="0" err="1" smtClean="0"/>
              <a:t>connection</a:t>
            </a:r>
            <a:r>
              <a:rPr lang="fr-FR" dirty="0" smtClean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End user </a:t>
            </a:r>
            <a:r>
              <a:rPr lang="fr-FR" dirty="0" err="1" smtClean="0"/>
              <a:t>detect</a:t>
            </a:r>
            <a:r>
              <a:rPr lang="fr-FR" dirty="0" smtClean="0"/>
              <a:t> an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end user John </a:t>
            </a:r>
            <a:r>
              <a:rPr lang="fr-FR" dirty="0" err="1" smtClean="0"/>
              <a:t>can’t</a:t>
            </a:r>
            <a:r>
              <a:rPr lang="fr-FR" dirty="0" smtClean="0"/>
              <a:t>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err="1" smtClean="0"/>
              <a:t>anything</a:t>
            </a:r>
            <a:r>
              <a:rPr lang="fr-FR" dirty="0" smtClean="0"/>
              <a:t> </a:t>
            </a:r>
            <a:r>
              <a:rPr lang="fr-FR" dirty="0" err="1" smtClean="0"/>
              <a:t>anymore</a:t>
            </a:r>
            <a:r>
              <a:rPr lang="fr-FR" dirty="0" smtClean="0"/>
              <a:t> on the network </a:t>
            </a:r>
            <a:r>
              <a:rPr lang="fr-FR" dirty="0" smtClean="0">
                <a:sym typeface="Wingdings" panose="05000000000000000000" pitchFamily="2" charset="2"/>
              </a:rPr>
              <a:t>Open a case on </a:t>
            </a:r>
            <a:r>
              <a:rPr lang="fr-FR" dirty="0" err="1" smtClean="0">
                <a:sym typeface="Wingdings" panose="05000000000000000000" pitchFamily="2" charset="2"/>
              </a:rPr>
              <a:t>iMC</a:t>
            </a:r>
            <a:r>
              <a:rPr lang="fr-FR" dirty="0" smtClean="0">
                <a:sym typeface="Wingdings" panose="05000000000000000000" pitchFamily="2" charset="2"/>
              </a:rPr>
              <a:t> – </a:t>
            </a:r>
            <a:r>
              <a:rPr lang="fr-FR" dirty="0">
                <a:sym typeface="Wingdings" panose="05000000000000000000" pitchFamily="2" charset="2"/>
              </a:rPr>
              <a:t>SOM (</a:t>
            </a:r>
            <a:r>
              <a:rPr lang="fr-FR" dirty="0">
                <a:sym typeface="Wingdings" panose="05000000000000000000" pitchFamily="2" charset="2"/>
                <a:hlinkClick r:id="rId4"/>
              </a:rPr>
              <a:t>http://10.10.105.21:8080/servicedesk</a:t>
            </a:r>
            <a:r>
              <a:rPr lang="fr-FR" dirty="0" smtClean="0">
                <a:sym typeface="Wingdings" panose="05000000000000000000" pitchFamily="2" charset="2"/>
                <a:hlinkClick r:id="rId4"/>
              </a:rPr>
              <a:t>/</a:t>
            </a:r>
            <a:r>
              <a:rPr lang="fr-FR" dirty="0" smtClean="0">
                <a:sym typeface="Wingdings" panose="05000000000000000000" pitchFamily="2" charset="2"/>
              </a:rPr>
              <a:t>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2" y="3276600"/>
            <a:ext cx="2498477" cy="21336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5612" y="4876800"/>
            <a:ext cx="838200" cy="1524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293812" y="3962400"/>
            <a:ext cx="3810000" cy="9906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04412" y="5257800"/>
            <a:ext cx="457200" cy="1524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731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Connection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Network support team </a:t>
            </a:r>
            <a:r>
              <a:rPr lang="fr-FR" dirty="0" err="1" smtClean="0"/>
              <a:t>receives</a:t>
            </a:r>
            <a:r>
              <a:rPr lang="fr-FR" dirty="0" smtClean="0"/>
              <a:t> an email: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2438400"/>
            <a:ext cx="4291368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446" y="2049091"/>
            <a:ext cx="7422938" cy="367421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89012" y="4267200"/>
            <a:ext cx="3352800" cy="98644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4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Connection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Apparently</a:t>
            </a:r>
            <a:r>
              <a:rPr lang="fr-FR" dirty="0" smtClean="0"/>
              <a:t> John </a:t>
            </a:r>
            <a:r>
              <a:rPr lang="fr-FR" dirty="0" err="1" smtClean="0"/>
              <a:t>can’t</a:t>
            </a:r>
            <a:r>
              <a:rPr lang="fr-FR" dirty="0" smtClean="0"/>
              <a:t> </a:t>
            </a:r>
            <a:r>
              <a:rPr lang="fr-FR" dirty="0" err="1" smtClean="0"/>
              <a:t>access</a:t>
            </a:r>
            <a:r>
              <a:rPr lang="fr-FR" dirty="0" smtClean="0"/>
              <a:t> the network !!! First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 err="1" smtClean="0"/>
              <a:t>him</a:t>
            </a:r>
            <a:endParaRPr lang="fr-FR" dirty="0" smtClean="0"/>
          </a:p>
          <a:p>
            <a:r>
              <a:rPr lang="fr-FR" dirty="0" err="1" smtClean="0"/>
              <a:t>We</a:t>
            </a:r>
            <a:r>
              <a:rPr lang="fr-FR" dirty="0" smtClean="0"/>
              <a:t> are </a:t>
            </a:r>
            <a:r>
              <a:rPr lang="fr-FR" dirty="0" err="1" smtClean="0"/>
              <a:t>lucky</a:t>
            </a:r>
            <a:r>
              <a:rPr lang="fr-FR" dirty="0" smtClean="0"/>
              <a:t>, John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authenticated</a:t>
            </a:r>
            <a:r>
              <a:rPr lang="fr-FR" dirty="0" smtClean="0"/>
              <a:t> user (</a:t>
            </a: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 / UAM)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>
                <a:sym typeface="Wingdings" panose="05000000000000000000" pitchFamily="2" charset="2"/>
              </a:rPr>
              <a:t>let’s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find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him</a:t>
            </a:r>
            <a:r>
              <a:rPr lang="fr-FR" dirty="0" smtClean="0">
                <a:sym typeface="Wingdings" panose="05000000000000000000" pitchFamily="2" charset="2"/>
              </a:rPr>
              <a:t> in the </a:t>
            </a:r>
            <a:r>
              <a:rPr lang="fr-FR" dirty="0" err="1" smtClean="0">
                <a:sym typeface="Wingdings" panose="05000000000000000000" pitchFamily="2" charset="2"/>
              </a:rPr>
              <a:t>access</a:t>
            </a:r>
            <a:r>
              <a:rPr lang="fr-FR" dirty="0" smtClean="0">
                <a:sym typeface="Wingdings" panose="05000000000000000000" pitchFamily="2" charset="2"/>
              </a:rPr>
              <a:t> logs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2590800"/>
            <a:ext cx="2531049" cy="2209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979612" y="3755010"/>
            <a:ext cx="762000" cy="1524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741612" y="3886200"/>
            <a:ext cx="1219200" cy="1524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812" y="2529447"/>
            <a:ext cx="7251169" cy="380620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818812" y="4038600"/>
            <a:ext cx="2286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68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Connection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Access </a:t>
            </a:r>
            <a:r>
              <a:rPr lang="fr-FR" dirty="0" err="1" smtClean="0"/>
              <a:t>details</a:t>
            </a:r>
            <a:r>
              <a:rPr lang="fr-FR" dirty="0" smtClean="0"/>
              <a:t> show </a:t>
            </a:r>
            <a:r>
              <a:rPr lang="fr-FR" dirty="0" err="1" smtClean="0"/>
              <a:t>that</a:t>
            </a:r>
            <a:r>
              <a:rPr lang="fr-FR" dirty="0" smtClean="0"/>
              <a:t> John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r>
              <a:rPr lang="fr-FR" dirty="0" smtClean="0"/>
              <a:t> on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i="1" dirty="0" smtClean="0"/>
              <a:t>5500-1</a:t>
            </a:r>
            <a:r>
              <a:rPr lang="fr-FR" dirty="0" smtClean="0"/>
              <a:t> </a:t>
            </a:r>
            <a:r>
              <a:rPr lang="fr-FR" i="1" dirty="0" smtClean="0"/>
              <a:t>(10.10.150.65)</a:t>
            </a:r>
            <a:r>
              <a:rPr lang="fr-FR" dirty="0" smtClean="0"/>
              <a:t> on port </a:t>
            </a:r>
            <a:r>
              <a:rPr lang="fr-FR" i="1" dirty="0" smtClean="0"/>
              <a:t>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057400"/>
            <a:ext cx="9753600" cy="415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4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Connection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If </a:t>
            </a:r>
            <a:r>
              <a:rPr lang="fr-FR" dirty="0" err="1" smtClean="0"/>
              <a:t>we’re</a:t>
            </a:r>
            <a:r>
              <a:rPr lang="fr-FR" dirty="0" smtClean="0"/>
              <a:t> not </a:t>
            </a:r>
            <a:r>
              <a:rPr lang="fr-FR" dirty="0" err="1" smtClean="0"/>
              <a:t>lucky</a:t>
            </a:r>
            <a:r>
              <a:rPr lang="fr-FR" dirty="0" smtClean="0"/>
              <a:t> (not an </a:t>
            </a:r>
            <a:r>
              <a:rPr lang="fr-FR" dirty="0" err="1" smtClean="0"/>
              <a:t>authenticated</a:t>
            </a:r>
            <a:r>
              <a:rPr lang="fr-FR" dirty="0" smtClean="0"/>
              <a:t> user)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ask</a:t>
            </a:r>
            <a:r>
              <a:rPr lang="fr-FR" dirty="0" smtClean="0"/>
              <a:t> </a:t>
            </a:r>
            <a:r>
              <a:rPr lang="fr-FR" dirty="0" err="1" smtClean="0"/>
              <a:t>him</a:t>
            </a:r>
            <a:r>
              <a:rPr lang="fr-FR" dirty="0" smtClean="0"/>
              <a:t> </a:t>
            </a:r>
            <a:r>
              <a:rPr lang="fr-FR" dirty="0" err="1" smtClean="0"/>
              <a:t>his</a:t>
            </a:r>
            <a:r>
              <a:rPr lang="fr-FR" dirty="0" smtClean="0"/>
              <a:t> IP </a:t>
            </a:r>
            <a:r>
              <a:rPr lang="fr-FR" dirty="0" err="1" smtClean="0"/>
              <a:t>address</a:t>
            </a:r>
            <a:r>
              <a:rPr lang="fr-FR" dirty="0" smtClean="0"/>
              <a:t> and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 err="1" smtClean="0"/>
              <a:t>him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2362200"/>
            <a:ext cx="2313936" cy="2619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418" y="2571804"/>
            <a:ext cx="8848725" cy="220016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460180" y="4648200"/>
            <a:ext cx="1129032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0" name="Straight Arrow Connector 9"/>
          <p:cNvCxnSpPr>
            <a:stCxn id="8" idx="6"/>
          </p:cNvCxnSpPr>
          <p:nvPr/>
        </p:nvCxnSpPr>
        <p:spPr>
          <a:xfrm flipV="1">
            <a:off x="2589212" y="4495800"/>
            <a:ext cx="838200" cy="2667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027612" y="4114800"/>
            <a:ext cx="3124200" cy="265938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95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Connection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device</a:t>
            </a:r>
            <a:r>
              <a:rPr lang="fr-FR" dirty="0" smtClean="0"/>
              <a:t> / 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3" y="1981201"/>
            <a:ext cx="2209799" cy="941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13" y="4495800"/>
            <a:ext cx="5600700" cy="1752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12" y="1465707"/>
            <a:ext cx="6871310" cy="359511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132012" y="2362200"/>
            <a:ext cx="228600" cy="278117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1" name="Straight Arrow Connector 10"/>
          <p:cNvCxnSpPr>
            <a:stCxn id="9" idx="4"/>
          </p:cNvCxnSpPr>
          <p:nvPr/>
        </p:nvCxnSpPr>
        <p:spPr>
          <a:xfrm>
            <a:off x="2246312" y="2640317"/>
            <a:ext cx="857251" cy="2007883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408112" y="5562600"/>
            <a:ext cx="838200" cy="179083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4" name="Straight Arrow Connector 13"/>
          <p:cNvCxnSpPr>
            <a:endCxn id="8" idx="1"/>
          </p:cNvCxnSpPr>
          <p:nvPr/>
        </p:nvCxnSpPr>
        <p:spPr>
          <a:xfrm flipV="1">
            <a:off x="2246312" y="3263265"/>
            <a:ext cx="2933700" cy="247841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256212" y="3604234"/>
            <a:ext cx="2209800" cy="23245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551612" y="5271516"/>
            <a:ext cx="4876800" cy="9771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Apparently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there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an issue </a:t>
            </a:r>
            <a:r>
              <a:rPr lang="fr-FR" dirty="0" err="1" smtClean="0">
                <a:solidFill>
                  <a:srgbClr val="FF0000"/>
                </a:solidFill>
              </a:rPr>
              <a:t>with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this</a:t>
            </a:r>
            <a:r>
              <a:rPr lang="fr-FR" dirty="0" smtClean="0">
                <a:solidFill>
                  <a:srgbClr val="FF0000"/>
                </a:solidFill>
              </a:rPr>
              <a:t> port </a:t>
            </a:r>
            <a:r>
              <a:rPr lang="fr-FR" dirty="0" err="1" smtClean="0">
                <a:solidFill>
                  <a:srgbClr val="FF0000"/>
                </a:solidFill>
              </a:rPr>
              <a:t>GigabitEthernet</a:t>
            </a:r>
            <a:r>
              <a:rPr lang="fr-FR" dirty="0" smtClean="0">
                <a:solidFill>
                  <a:srgbClr val="FF0000"/>
                </a:solidFill>
              </a:rPr>
              <a:t> 1/0/16 …</a:t>
            </a:r>
          </a:p>
          <a:p>
            <a:pPr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Let’s</a:t>
            </a:r>
            <a:r>
              <a:rPr lang="fr-FR" dirty="0" smtClean="0">
                <a:solidFill>
                  <a:srgbClr val="FF0000"/>
                </a:solidFill>
              </a:rPr>
              <a:t> check (click on the </a:t>
            </a:r>
            <a:r>
              <a:rPr lang="fr-FR" dirty="0" err="1" smtClean="0">
                <a:solidFill>
                  <a:srgbClr val="FF0000"/>
                </a:solidFill>
              </a:rPr>
              <a:t>alarm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9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Connection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Apparently</a:t>
            </a:r>
            <a:r>
              <a:rPr lang="fr-FR" dirty="0" smtClean="0"/>
              <a:t>, interface </a:t>
            </a:r>
            <a:r>
              <a:rPr lang="fr-FR" dirty="0" err="1" smtClean="0"/>
              <a:t>is</a:t>
            </a:r>
            <a:r>
              <a:rPr lang="fr-FR" dirty="0" smtClean="0"/>
              <a:t> down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3" y="2209800"/>
            <a:ext cx="7134093" cy="37438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99412" y="2209800"/>
            <a:ext cx="3200400" cy="304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iMC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suggest</a:t>
            </a:r>
            <a:r>
              <a:rPr lang="fr-FR" dirty="0" smtClean="0">
                <a:solidFill>
                  <a:srgbClr val="FF0000"/>
                </a:solidFill>
              </a:rPr>
              <a:t> to first check if the interface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disabled</a:t>
            </a:r>
            <a:r>
              <a:rPr lang="fr-FR" dirty="0" smtClean="0">
                <a:solidFill>
                  <a:srgbClr val="FF0000"/>
                </a:solidFill>
              </a:rPr>
              <a:t>, </a:t>
            </a:r>
            <a:r>
              <a:rPr lang="fr-FR" dirty="0" err="1" smtClean="0">
                <a:solidFill>
                  <a:srgbClr val="FF0000"/>
                </a:solidFill>
              </a:rPr>
              <a:t>then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verify</a:t>
            </a:r>
            <a:r>
              <a:rPr lang="fr-FR" dirty="0" smtClean="0">
                <a:solidFill>
                  <a:srgbClr val="FF0000"/>
                </a:solidFill>
              </a:rPr>
              <a:t> the </a:t>
            </a:r>
            <a:r>
              <a:rPr lang="fr-FR" dirty="0" err="1" smtClean="0">
                <a:solidFill>
                  <a:srgbClr val="FF0000"/>
                </a:solidFill>
              </a:rPr>
              <a:t>cable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…</a:t>
            </a:r>
          </a:p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So </a:t>
            </a:r>
            <a:r>
              <a:rPr lang="fr-FR" dirty="0" err="1" smtClean="0">
                <a:solidFill>
                  <a:srgbClr val="FF0000"/>
                </a:solidFill>
              </a:rPr>
              <a:t>let’s</a:t>
            </a:r>
            <a:r>
              <a:rPr lang="fr-FR" dirty="0" smtClean="0">
                <a:solidFill>
                  <a:srgbClr val="FF0000"/>
                </a:solidFill>
              </a:rPr>
              <a:t> click on the interface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98612" y="3352800"/>
            <a:ext cx="990600" cy="1524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797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Daily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iMC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admin life </a:t>
            </a:r>
            <a:r>
              <a:rPr lang="fr-FR" dirty="0" err="1"/>
              <a:t>easier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 smtClean="0"/>
              <a:t>iMC</a:t>
            </a:r>
            <a:endParaRPr lang="en-US" dirty="0" smtClean="0"/>
          </a:p>
          <a:p>
            <a:r>
              <a:rPr lang="en-US" dirty="0" smtClean="0"/>
              <a:t>Fabien GIRAUD / June 19,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3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Connection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: </a:t>
            </a:r>
            <a:r>
              <a:rPr lang="fr-FR" dirty="0" err="1" smtClean="0"/>
              <a:t>Fix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YES …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got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. Admin </a:t>
            </a:r>
            <a:r>
              <a:rPr lang="fr-FR" dirty="0" err="1" smtClean="0"/>
              <a:t>status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DOWN.</a:t>
            </a:r>
          </a:p>
          <a:p>
            <a:r>
              <a:rPr lang="fr-FR" dirty="0" smtClean="0"/>
              <a:t>So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up 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2667000"/>
            <a:ext cx="9544543" cy="28956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990012" y="3657600"/>
            <a:ext cx="381000" cy="762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921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Connection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: </a:t>
            </a:r>
            <a:r>
              <a:rPr lang="fr-FR" dirty="0" err="1" smtClean="0"/>
              <a:t>Fix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After</a:t>
            </a:r>
            <a:r>
              <a:rPr lang="fr-FR" dirty="0" smtClean="0"/>
              <a:t> few seconds, Admin </a:t>
            </a:r>
            <a:r>
              <a:rPr lang="fr-FR" dirty="0" err="1" smtClean="0"/>
              <a:t>Status</a:t>
            </a:r>
            <a:r>
              <a:rPr lang="fr-FR" dirty="0" smtClean="0"/>
              <a:t> and </a:t>
            </a:r>
            <a:r>
              <a:rPr lang="fr-FR" dirty="0" err="1" smtClean="0"/>
              <a:t>Operational</a:t>
            </a:r>
            <a:r>
              <a:rPr lang="fr-FR" dirty="0" smtClean="0"/>
              <a:t> </a:t>
            </a:r>
            <a:r>
              <a:rPr lang="fr-FR" dirty="0" err="1" smtClean="0"/>
              <a:t>Status</a:t>
            </a:r>
            <a:r>
              <a:rPr lang="fr-FR" dirty="0" smtClean="0"/>
              <a:t> show as </a:t>
            </a:r>
            <a:r>
              <a:rPr lang="fr-FR" i="1" dirty="0" smtClean="0"/>
              <a:t>UP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 Issue </a:t>
            </a:r>
            <a:r>
              <a:rPr lang="fr-FR" dirty="0" err="1" smtClean="0">
                <a:sym typeface="Wingdings" panose="05000000000000000000" pitchFamily="2" charset="2"/>
              </a:rPr>
              <a:t>fixed</a:t>
            </a:r>
            <a:r>
              <a:rPr lang="fr-FR" dirty="0" smtClean="0">
                <a:sym typeface="Wingdings" panose="05000000000000000000" pitchFamily="2" charset="2"/>
              </a:rPr>
              <a:t> (</a:t>
            </a:r>
            <a:r>
              <a:rPr lang="fr-FR" dirty="0" err="1" smtClean="0">
                <a:sym typeface="Wingdings" panose="05000000000000000000" pitchFamily="2" charset="2"/>
              </a:rPr>
              <a:t>apparently</a:t>
            </a:r>
            <a:r>
              <a:rPr lang="fr-FR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72" y="2362200"/>
            <a:ext cx="10591800" cy="320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3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Connection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: Check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test</a:t>
            </a:r>
          </a:p>
          <a:p>
            <a:pPr lvl="2"/>
            <a:r>
              <a:rPr lang="fr-FR" dirty="0" err="1" smtClean="0"/>
              <a:t>Find</a:t>
            </a:r>
            <a:r>
              <a:rPr lang="fr-FR" dirty="0" smtClean="0"/>
              <a:t> John in the online </a:t>
            </a:r>
            <a:r>
              <a:rPr lang="fr-FR" dirty="0" err="1" smtClean="0"/>
              <a:t>users</a:t>
            </a:r>
            <a:r>
              <a:rPr lang="fr-FR" dirty="0" smtClean="0"/>
              <a:t> to check </a:t>
            </a:r>
            <a:r>
              <a:rPr lang="fr-FR" dirty="0" err="1" smtClean="0"/>
              <a:t>he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endParaRPr lang="fr-FR" dirty="0" smtClean="0"/>
          </a:p>
          <a:p>
            <a:pPr lvl="2"/>
            <a:r>
              <a:rPr lang="fr-FR" dirty="0" err="1" smtClean="0"/>
              <a:t>Try</a:t>
            </a:r>
            <a:r>
              <a:rPr lang="fr-FR" dirty="0" smtClean="0"/>
              <a:t> to </a:t>
            </a:r>
            <a:r>
              <a:rPr lang="fr-FR" dirty="0" err="1" smtClean="0"/>
              <a:t>ping</a:t>
            </a:r>
            <a:r>
              <a:rPr lang="fr-FR" dirty="0" smtClean="0"/>
              <a:t> </a:t>
            </a:r>
            <a:r>
              <a:rPr lang="fr-FR" dirty="0" err="1" smtClean="0"/>
              <a:t>his</a:t>
            </a:r>
            <a:r>
              <a:rPr lang="fr-FR" dirty="0" smtClean="0"/>
              <a:t> IP </a:t>
            </a:r>
            <a:r>
              <a:rPr lang="fr-FR" dirty="0" err="1" smtClean="0"/>
              <a:t>address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4038600"/>
            <a:ext cx="1890267" cy="223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708" y="2590800"/>
            <a:ext cx="6953250" cy="2038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212" y="4495800"/>
            <a:ext cx="4381500" cy="221652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72145" y="4876800"/>
            <a:ext cx="807467" cy="1524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 flipV="1">
            <a:off x="1979612" y="3962400"/>
            <a:ext cx="609600" cy="9906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780212" y="3809999"/>
            <a:ext cx="381000" cy="152401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167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Connection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: Close the case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Fill</a:t>
            </a:r>
            <a:r>
              <a:rPr lang="fr-FR" dirty="0" smtClean="0"/>
              <a:t> in the solution in the case and </a:t>
            </a:r>
            <a:r>
              <a:rPr lang="fr-FR" dirty="0" err="1" smtClean="0"/>
              <a:t>ask</a:t>
            </a:r>
            <a:r>
              <a:rPr lang="fr-FR" dirty="0" smtClean="0"/>
              <a:t> John to close (if </a:t>
            </a:r>
            <a:r>
              <a:rPr lang="fr-FR" dirty="0" err="1" smtClean="0"/>
              <a:t>everything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ok)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12" y="2057400"/>
            <a:ext cx="5486400" cy="42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1: Simple Connection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: Check (</a:t>
            </a:r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?)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Check in the </a:t>
            </a:r>
            <a:r>
              <a:rPr lang="fr-FR" dirty="0" err="1" smtClean="0"/>
              <a:t>iMC</a:t>
            </a:r>
            <a:r>
              <a:rPr lang="fr-FR" dirty="0" smtClean="0"/>
              <a:t> logs if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 smtClean="0"/>
              <a:t>shutdown</a:t>
            </a:r>
            <a:r>
              <a:rPr lang="fr-FR" dirty="0" smtClean="0"/>
              <a:t> the port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2286000"/>
            <a:ext cx="2133600" cy="2013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2209800"/>
            <a:ext cx="7019925" cy="37164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513012" y="3124200"/>
            <a:ext cx="838200" cy="7620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351212" y="3292698"/>
            <a:ext cx="5638800" cy="212502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417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18479" y="184876"/>
            <a:ext cx="10924742" cy="1088191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455" y="966801"/>
            <a:ext cx="8670164" cy="753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Scenario 1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Detect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Diagnose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Fix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Check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Scenario 2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Detect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Diagnose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Fix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Check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Scenario 3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Detect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Diagnose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Fix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Check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defTabSz="573474">
              <a:spcAft>
                <a:spcPts val="533"/>
              </a:spcAft>
              <a:buSzPct val="100000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</a:pPr>
            <a:r>
              <a:rPr lang="en-GB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 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GB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97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Demoer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: </a:t>
            </a:r>
            <a:r>
              <a:rPr lang="fr-FR" dirty="0" err="1" smtClean="0"/>
              <a:t>Remove</a:t>
            </a:r>
            <a:r>
              <a:rPr lang="fr-FR" dirty="0" smtClean="0"/>
              <a:t> vlan 25 on a </a:t>
            </a:r>
            <a:r>
              <a:rPr lang="fr-FR" dirty="0" err="1" smtClean="0"/>
              <a:t>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the Custom </a:t>
            </a:r>
            <a:r>
              <a:rPr lang="fr-FR" dirty="0" err="1" smtClean="0"/>
              <a:t>Topology</a:t>
            </a:r>
            <a:r>
              <a:rPr lang="fr-FR" dirty="0" smtClean="0"/>
              <a:t> « Grenoble – Eybens </a:t>
            </a:r>
            <a:r>
              <a:rPr lang="fr-FR" dirty="0" err="1" smtClean="0"/>
              <a:t>Dynamic</a:t>
            </a:r>
            <a:r>
              <a:rPr lang="fr-FR" dirty="0" smtClean="0"/>
              <a:t> » </a:t>
            </a:r>
            <a:r>
              <a:rPr lang="fr-FR" dirty="0" err="1" smtClean="0"/>
              <a:t>Remove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Current</a:t>
            </a:r>
            <a:r>
              <a:rPr lang="fr-FR" dirty="0" smtClean="0"/>
              <a:t> Vlan the </a:t>
            </a:r>
            <a:r>
              <a:rPr lang="fr-FR" dirty="0" err="1" smtClean="0"/>
              <a:t>link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i="1" dirty="0" smtClean="0"/>
              <a:t>WLC-1</a:t>
            </a:r>
            <a:r>
              <a:rPr lang="fr-FR" dirty="0" smtClean="0"/>
              <a:t> and </a:t>
            </a:r>
            <a:r>
              <a:rPr lang="fr-FR" i="1" dirty="0" smtClean="0"/>
              <a:t>10504-1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981200"/>
            <a:ext cx="748521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2: More </a:t>
            </a:r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connection</a:t>
            </a:r>
            <a:r>
              <a:rPr lang="fr-FR" dirty="0" smtClean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End user </a:t>
            </a:r>
            <a:r>
              <a:rPr lang="fr-FR" dirty="0" err="1" smtClean="0"/>
              <a:t>detects</a:t>
            </a:r>
            <a:r>
              <a:rPr lang="fr-FR" dirty="0" smtClean="0"/>
              <a:t> an 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end user John has </a:t>
            </a:r>
            <a:r>
              <a:rPr lang="fr-FR" dirty="0" err="1" smtClean="0"/>
              <a:t>access</a:t>
            </a:r>
            <a:r>
              <a:rPr lang="fr-FR" dirty="0" smtClean="0"/>
              <a:t> to the network but </a:t>
            </a:r>
            <a:r>
              <a:rPr lang="fr-FR" dirty="0" err="1" smtClean="0"/>
              <a:t>can’t</a:t>
            </a:r>
            <a:r>
              <a:rPr lang="fr-FR" dirty="0" smtClean="0"/>
              <a:t>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URL. </a:t>
            </a:r>
            <a:r>
              <a:rPr lang="fr-FR" dirty="0" err="1" smtClean="0"/>
              <a:t>Principally</a:t>
            </a:r>
            <a:r>
              <a:rPr lang="fr-FR" dirty="0" smtClean="0"/>
              <a:t> </a:t>
            </a:r>
            <a:r>
              <a:rPr lang="fr-FR" dirty="0" err="1" smtClean="0"/>
              <a:t>he</a:t>
            </a:r>
            <a:r>
              <a:rPr lang="fr-FR" dirty="0" smtClean="0"/>
              <a:t> </a:t>
            </a:r>
            <a:r>
              <a:rPr lang="fr-FR" dirty="0" err="1" smtClean="0"/>
              <a:t>can’t</a:t>
            </a:r>
            <a:r>
              <a:rPr lang="fr-FR" dirty="0" smtClean="0"/>
              <a:t> </a:t>
            </a:r>
            <a:r>
              <a:rPr lang="fr-FR" dirty="0" err="1" smtClean="0"/>
              <a:t>access</a:t>
            </a:r>
            <a:r>
              <a:rPr lang="fr-FR" dirty="0" smtClean="0"/>
              <a:t> the Intranet </a:t>
            </a:r>
            <a:r>
              <a:rPr lang="fr-FR" dirty="0" err="1" smtClean="0"/>
              <a:t>Corporate</a:t>
            </a:r>
            <a:r>
              <a:rPr lang="fr-FR" dirty="0" smtClean="0"/>
              <a:t> </a:t>
            </a:r>
            <a:r>
              <a:rPr lang="fr-FR" dirty="0" err="1" smtClean="0"/>
              <a:t>WebSite</a:t>
            </a:r>
            <a:r>
              <a:rPr lang="fr-FR" dirty="0" smtClean="0"/>
              <a:t>: </a:t>
            </a:r>
            <a:r>
              <a:rPr lang="fr-FR" dirty="0" err="1" smtClean="0"/>
              <a:t>CleanBusiness</a:t>
            </a:r>
            <a:endParaRPr lang="fr-FR" dirty="0" smtClean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3276600"/>
            <a:ext cx="2498477" cy="21336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5612" y="4876800"/>
            <a:ext cx="838200" cy="1524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293812" y="3962400"/>
            <a:ext cx="3810000" cy="9906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05" y="2438400"/>
            <a:ext cx="5187307" cy="396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1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</a:t>
            </a:r>
            <a:r>
              <a:rPr lang="fr-FR" dirty="0"/>
              <a:t>2</a:t>
            </a:r>
            <a:r>
              <a:rPr lang="fr-FR" dirty="0" smtClean="0"/>
              <a:t> </a:t>
            </a:r>
            <a:r>
              <a:rPr lang="fr-FR" dirty="0"/>
              <a:t>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Network support team </a:t>
            </a:r>
            <a:r>
              <a:rPr lang="fr-FR" dirty="0" err="1" smtClean="0"/>
              <a:t>receives</a:t>
            </a:r>
            <a:r>
              <a:rPr lang="fr-FR" dirty="0" smtClean="0"/>
              <a:t> an email: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" y="2743200"/>
            <a:ext cx="4086225" cy="1572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612" y="1699748"/>
            <a:ext cx="5582544" cy="439625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12812" y="4267200"/>
            <a:ext cx="4724400" cy="8382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0018"/>
          <a:stretch/>
        </p:blipFill>
        <p:spPr>
          <a:xfrm>
            <a:off x="616997" y="3196974"/>
            <a:ext cx="8763001" cy="30514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 : Client </a:t>
            </a:r>
            <a:r>
              <a:rPr lang="fr-FR" dirty="0" err="1" smtClean="0"/>
              <a:t>Side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interesting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in the ticket. First one: </a:t>
            </a:r>
            <a:r>
              <a:rPr lang="fr-FR" dirty="0" err="1" smtClean="0"/>
              <a:t>wireless</a:t>
            </a:r>
            <a:r>
              <a:rPr lang="fr-FR" dirty="0" smtClean="0"/>
              <a:t> client</a:t>
            </a:r>
            <a:endParaRPr lang="fr-FR" dirty="0"/>
          </a:p>
          <a:p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 smtClean="0">
                <a:sym typeface="Wingdings" panose="05000000000000000000" pitchFamily="2" charset="2"/>
              </a:rPr>
              <a:t>Let’s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search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it</a:t>
            </a:r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3" y="2362201"/>
            <a:ext cx="11811000" cy="5908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3411" y="3343430"/>
            <a:ext cx="2514601" cy="236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Apparently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he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still</a:t>
            </a:r>
            <a:r>
              <a:rPr lang="fr-FR" dirty="0" smtClean="0">
                <a:solidFill>
                  <a:srgbClr val="FF0000"/>
                </a:solidFill>
              </a:rPr>
              <a:t> online and </a:t>
            </a:r>
            <a:r>
              <a:rPr lang="fr-FR" dirty="0" err="1" smtClean="0">
                <a:solidFill>
                  <a:srgbClr val="FF0000"/>
                </a:solidFill>
              </a:rPr>
              <a:t>connected</a:t>
            </a:r>
            <a:r>
              <a:rPr lang="fr-FR" dirty="0" smtClean="0">
                <a:solidFill>
                  <a:srgbClr val="FF0000"/>
                </a:solidFill>
              </a:rPr>
              <a:t> on AP : hp560-ap11-fr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1579384" y="2703577"/>
            <a:ext cx="230028" cy="249482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419225" y="2950276"/>
            <a:ext cx="2160159" cy="24669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751012" y="3877056"/>
            <a:ext cx="4876800" cy="161544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10437812" y="2703577"/>
            <a:ext cx="228600" cy="246699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74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441" y="275459"/>
            <a:ext cx="10969943" cy="629767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266" dirty="0">
                <a:latin typeface="HP Simplified" pitchFamily="34" charset="0"/>
              </a:rPr>
              <a:t>Confidential Disclosure Agreement</a:t>
            </a:r>
          </a:p>
        </p:txBody>
      </p:sp>
      <p:sp>
        <p:nvSpPr>
          <p:cNvPr id="45057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432508" y="1131306"/>
            <a:ext cx="5190080" cy="480672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The information contained in this presentation is proprietary to Hewlett-Packard Company and is offered in confidence, subject to the terms and conditions of a binding Confidential Disclosure Agreement (CDA)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HP requires customers and partners to have signed a CDA in order to view this training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The information contained in this training is HP confidential</a:t>
            </a:r>
          </a:p>
          <a:p>
            <a:pPr lvl="0"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/>
              <a:t>This presentation is NOT to be used as a ‘leave behind’ for customers and information may only be shared verbally with HP-external customers under NDA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/>
              <a:t> This presentation may be shared with HP Channel partners under NDA in hard-copy or electronic format for internal training purposes only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Do not remove any classification labels, warnings or disclaimers on any slide or modify this presentation to change the classification level.</a:t>
            </a:r>
          </a:p>
        </p:txBody>
      </p:sp>
      <p:sp>
        <p:nvSpPr>
          <p:cNvPr id="45058" name="Rectangle 4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6297559" y="1170627"/>
            <a:ext cx="5891265" cy="448234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/>
              <a:t>Do not remove this slide from the presentation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HP does not warrant or represent that it will introduce any product to which the information relates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The information contained herein is subject to change without notice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HP makes no warranties regarding the accuracy of this information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The only warranties for HP products and services are set forth in the express warranty statements accompanying such products and services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Nothing herein should be construed as constituting an additional warranty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HP shall not be liable for technical or editorial errors or omissions contained herein</a:t>
            </a:r>
          </a:p>
          <a:p>
            <a:pPr>
              <a:lnSpc>
                <a:spcPct val="105000"/>
              </a:lnSpc>
              <a:spcAft>
                <a:spcPct val="50000"/>
              </a:spcAft>
              <a:buFont typeface="Arial" pitchFamily="34" charset="0"/>
              <a:buChar char="•"/>
            </a:pPr>
            <a:r>
              <a:rPr lang="en-US" sz="1600" dirty="0">
                <a:latin typeface="HP Simplified" pitchFamily="34" charset="0"/>
              </a:rPr>
              <a:t>Strict adherence to the HP standards of business conduct regarding this classification level is critical.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32508" y="6203431"/>
            <a:ext cx="8559684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333" dirty="0">
                <a:solidFill>
                  <a:schemeClr val="accent1"/>
                </a:solidFill>
              </a:rPr>
              <a:t>HP Confidential - provided to HP employees and HP Partners for internal training purposes only</a:t>
            </a:r>
          </a:p>
        </p:txBody>
      </p:sp>
    </p:spTree>
    <p:extLst>
      <p:ext uri="{BB962C8B-B14F-4D97-AF65-F5344CB8AC3E}">
        <p14:creationId xmlns:p14="http://schemas.microsoft.com/office/powerpoint/2010/main" val="368241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2456355"/>
            <a:ext cx="11605197" cy="538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 – Client </a:t>
            </a:r>
            <a:r>
              <a:rPr lang="fr-FR" dirty="0" err="1" smtClean="0"/>
              <a:t>Side</a:t>
            </a:r>
            <a:r>
              <a:rPr lang="fr-FR" dirty="0"/>
              <a:t>:</a:t>
            </a:r>
            <a:r>
              <a:rPr lang="fr-FR" dirty="0" smtClean="0"/>
              <a:t> </a:t>
            </a:r>
            <a:r>
              <a:rPr lang="fr-FR" dirty="0" err="1" smtClean="0"/>
              <a:t>Troubleshooting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(1)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diagnose if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wireless</a:t>
            </a:r>
            <a:r>
              <a:rPr lang="fr-FR" dirty="0" smtClean="0"/>
              <a:t> issue </a:t>
            </a:r>
            <a:r>
              <a:rPr lang="fr-FR" dirty="0" err="1" smtClean="0"/>
              <a:t>using</a:t>
            </a:r>
            <a:r>
              <a:rPr lang="fr-FR" dirty="0" smtClean="0"/>
              <a:t> the « </a:t>
            </a:r>
            <a:r>
              <a:rPr lang="fr-FR" dirty="0" err="1" smtClean="0"/>
              <a:t>Search</a:t>
            </a:r>
            <a:r>
              <a:rPr lang="fr-FR" dirty="0" smtClean="0"/>
              <a:t> </a:t>
            </a:r>
            <a:r>
              <a:rPr lang="fr-FR" dirty="0" err="1" smtClean="0"/>
              <a:t>Troubleshooting</a:t>
            </a:r>
            <a:r>
              <a:rPr lang="fr-FR" dirty="0" smtClean="0"/>
              <a:t> » </a:t>
            </a:r>
            <a:r>
              <a:rPr lang="fr-FR" dirty="0" err="1" smtClean="0"/>
              <a:t>feature</a:t>
            </a:r>
            <a:r>
              <a:rPr lang="fr-FR" dirty="0" smtClean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3411" y="3343430"/>
            <a:ext cx="2514601" cy="236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err="1">
                <a:solidFill>
                  <a:srgbClr val="FF0000"/>
                </a:solidFill>
              </a:rPr>
              <a:t>W</a:t>
            </a:r>
            <a:r>
              <a:rPr lang="fr-FR" dirty="0" err="1" smtClean="0">
                <a:solidFill>
                  <a:srgbClr val="FF0000"/>
                </a:solidFill>
              </a:rPr>
              <a:t>e’ll</a:t>
            </a:r>
            <a:r>
              <a:rPr lang="fr-FR" dirty="0" smtClean="0">
                <a:solidFill>
                  <a:srgbClr val="FF0000"/>
                </a:solidFill>
              </a:rPr>
              <a:t> check </a:t>
            </a:r>
            <a:r>
              <a:rPr lang="fr-FR" dirty="0" err="1" smtClean="0">
                <a:solidFill>
                  <a:srgbClr val="FF0000"/>
                </a:solidFill>
              </a:rPr>
              <a:t>access</a:t>
            </a:r>
            <a:r>
              <a:rPr lang="fr-FR" dirty="0" smtClean="0">
                <a:solidFill>
                  <a:srgbClr val="FF0000"/>
                </a:solidFill>
              </a:rPr>
              <a:t> to the web site and DNS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1579384" y="2703577"/>
            <a:ext cx="230028" cy="249482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419225" y="2950276"/>
            <a:ext cx="2160159" cy="24669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0381846" y="2727540"/>
            <a:ext cx="230028" cy="249482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812" y="3429000"/>
            <a:ext cx="5963834" cy="25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</a:t>
            </a:r>
            <a:r>
              <a:rPr lang="fr-FR" dirty="0"/>
              <a:t>diagnostic – Client </a:t>
            </a:r>
            <a:r>
              <a:rPr lang="fr-FR" dirty="0" err="1" smtClean="0"/>
              <a:t>Side</a:t>
            </a:r>
            <a:r>
              <a:rPr lang="fr-FR" dirty="0" smtClean="0"/>
              <a:t>: </a:t>
            </a:r>
            <a:r>
              <a:rPr lang="fr-FR" dirty="0" err="1" smtClean="0"/>
              <a:t>Troubleshooting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(2)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the </a:t>
            </a:r>
            <a:r>
              <a:rPr lang="fr-FR" dirty="0" err="1" smtClean="0"/>
              <a:t>path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communicate</a:t>
            </a:r>
            <a:r>
              <a:rPr lang="fr-FR" dirty="0" smtClean="0"/>
              <a:t> to DNS server and </a:t>
            </a:r>
            <a:r>
              <a:rPr lang="fr-FR" dirty="0" err="1" smtClean="0"/>
              <a:t>Website</a:t>
            </a:r>
            <a:r>
              <a:rPr lang="fr-FR" dirty="0" smtClean="0"/>
              <a:t> and if </a:t>
            </a:r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issue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access</a:t>
            </a:r>
            <a:r>
              <a:rPr lang="fr-FR" dirty="0" smtClean="0"/>
              <a:t>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2164455"/>
            <a:ext cx="8820150" cy="438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23411" y="3343430"/>
            <a:ext cx="2514601" cy="236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No </a:t>
            </a:r>
            <a:r>
              <a:rPr lang="fr-FR" dirty="0" err="1" smtClean="0">
                <a:solidFill>
                  <a:srgbClr val="FF0000"/>
                </a:solidFill>
              </a:rPr>
              <a:t>Alarm</a:t>
            </a:r>
            <a:r>
              <a:rPr lang="fr-FR" dirty="0" smtClean="0">
                <a:solidFill>
                  <a:srgbClr val="FF0000"/>
                </a:solidFill>
              </a:rPr>
              <a:t> at </a:t>
            </a:r>
            <a:r>
              <a:rPr lang="fr-FR" dirty="0" err="1" smtClean="0">
                <a:solidFill>
                  <a:srgbClr val="FF0000"/>
                </a:solidFill>
              </a:rPr>
              <a:t>this</a:t>
            </a:r>
            <a:r>
              <a:rPr lang="fr-FR" dirty="0" smtClean="0">
                <a:solidFill>
                  <a:srgbClr val="FF0000"/>
                </a:solidFill>
              </a:rPr>
              <a:t> point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3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</a:t>
            </a:r>
            <a:r>
              <a:rPr lang="fr-FR" dirty="0"/>
              <a:t>diagnostic – Client </a:t>
            </a:r>
            <a:r>
              <a:rPr lang="fr-FR" dirty="0" err="1" smtClean="0"/>
              <a:t>Side</a:t>
            </a:r>
            <a:r>
              <a:rPr lang="fr-FR" dirty="0" smtClean="0"/>
              <a:t>: </a:t>
            </a:r>
            <a:r>
              <a:rPr lang="fr-FR" dirty="0" err="1" smtClean="0"/>
              <a:t>Troubleshooting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(3)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By </a:t>
            </a:r>
            <a:r>
              <a:rPr lang="fr-FR" dirty="0" err="1" smtClean="0"/>
              <a:t>clicking</a:t>
            </a:r>
            <a:r>
              <a:rPr lang="fr-FR" dirty="0" smtClean="0"/>
              <a:t> on RF Ping,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if </a:t>
            </a:r>
            <a:r>
              <a:rPr lang="fr-FR" dirty="0" err="1" smtClean="0"/>
              <a:t>there</a:t>
            </a:r>
            <a:r>
              <a:rPr lang="fr-FR" dirty="0" smtClean="0"/>
              <a:t> are </a:t>
            </a:r>
            <a:r>
              <a:rPr lang="fr-FR" dirty="0" err="1" smtClean="0"/>
              <a:t>some</a:t>
            </a:r>
            <a:r>
              <a:rPr lang="fr-FR" dirty="0" smtClean="0"/>
              <a:t> issue </a:t>
            </a:r>
            <a:r>
              <a:rPr lang="fr-FR" dirty="0" err="1" smtClean="0"/>
              <a:t>between</a:t>
            </a:r>
            <a:r>
              <a:rPr lang="fr-FR" dirty="0" smtClean="0"/>
              <a:t> AP and 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2164455"/>
            <a:ext cx="8820150" cy="438874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55812" y="4648200"/>
            <a:ext cx="6096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12" y="1931998"/>
            <a:ext cx="7547134" cy="4432227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2665412" y="4148112"/>
            <a:ext cx="1143000" cy="57628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315290" y="2362200"/>
            <a:ext cx="2514601" cy="236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Still</a:t>
            </a:r>
            <a:r>
              <a:rPr lang="fr-FR" dirty="0" smtClean="0">
                <a:solidFill>
                  <a:srgbClr val="FF0000"/>
                </a:solidFill>
              </a:rPr>
              <a:t> NO ISSUE (</a:t>
            </a:r>
            <a:r>
              <a:rPr lang="fr-FR" dirty="0" err="1" smtClean="0">
                <a:solidFill>
                  <a:srgbClr val="FF0000"/>
                </a:solidFill>
              </a:rPr>
              <a:t>wireless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link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quality</a:t>
            </a:r>
            <a:r>
              <a:rPr lang="fr-FR" dirty="0" smtClean="0">
                <a:solidFill>
                  <a:srgbClr val="FF0000"/>
                </a:solidFill>
              </a:rPr>
              <a:t> excellent !!!)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</a:t>
            </a:r>
            <a:r>
              <a:rPr lang="fr-FR" dirty="0"/>
              <a:t>diagnostic – Client </a:t>
            </a:r>
            <a:r>
              <a:rPr lang="fr-FR" dirty="0" err="1" smtClean="0"/>
              <a:t>Side</a:t>
            </a:r>
            <a:r>
              <a:rPr lang="fr-FR" dirty="0" smtClean="0"/>
              <a:t>: </a:t>
            </a:r>
            <a:r>
              <a:rPr lang="fr-FR" dirty="0" err="1" smtClean="0"/>
              <a:t>Troubleshooting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(4)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Clicking</a:t>
            </a:r>
            <a:r>
              <a:rPr lang="fr-FR" dirty="0" smtClean="0"/>
              <a:t> on </a:t>
            </a:r>
            <a:r>
              <a:rPr lang="fr-FR" i="1" dirty="0" smtClean="0"/>
              <a:t>NQA information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NQA test </a:t>
            </a:r>
            <a:r>
              <a:rPr lang="fr-FR" dirty="0" err="1" smtClean="0"/>
              <a:t>along</a:t>
            </a:r>
            <a:r>
              <a:rPr lang="fr-FR" dirty="0" smtClean="0"/>
              <a:t> the </a:t>
            </a:r>
            <a:r>
              <a:rPr lang="fr-FR" dirty="0" err="1" smtClean="0"/>
              <a:t>path</a:t>
            </a:r>
            <a:endParaRPr lang="fr-FR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2057400"/>
            <a:ext cx="7547134" cy="443222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55812" y="2971800"/>
            <a:ext cx="609600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412" y="1956553"/>
            <a:ext cx="7516412" cy="44107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99612" y="1258824"/>
            <a:ext cx="2514601" cy="236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The issue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still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there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665412" y="2819400"/>
            <a:ext cx="1066800" cy="2286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89612" y="4953000"/>
            <a:ext cx="990599" cy="3335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sz="1200" i="1" dirty="0" err="1" smtClean="0">
                <a:solidFill>
                  <a:schemeClr val="accent1"/>
                </a:solidFill>
              </a:rPr>
              <a:t>Average</a:t>
            </a:r>
            <a:r>
              <a:rPr lang="fr-FR" sz="1200" i="1" dirty="0" smtClean="0">
                <a:solidFill>
                  <a:schemeClr val="accent1"/>
                </a:solidFill>
              </a:rPr>
              <a:t> Delay</a:t>
            </a:r>
            <a:endParaRPr lang="en-US" sz="1200" i="1" dirty="0" err="1" smtClean="0">
              <a:solidFill>
                <a:schemeClr val="accent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942012" y="5119769"/>
            <a:ext cx="152400" cy="214231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94412" y="5119769"/>
            <a:ext cx="304800" cy="195289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61875" y="4953000"/>
            <a:ext cx="990599" cy="3335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sz="1200" i="1" dirty="0" smtClean="0">
                <a:solidFill>
                  <a:schemeClr val="accent1"/>
                </a:solidFill>
              </a:rPr>
              <a:t>Positive </a:t>
            </a:r>
            <a:r>
              <a:rPr lang="fr-FR" sz="1200" i="1" dirty="0" err="1" smtClean="0">
                <a:solidFill>
                  <a:schemeClr val="accent1"/>
                </a:solidFill>
              </a:rPr>
              <a:t>Jitter</a:t>
            </a:r>
            <a:endParaRPr lang="en-US" sz="1200" i="1" dirty="0" err="1" smtClean="0">
              <a:solidFill>
                <a:schemeClr val="accent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7557778" y="5120420"/>
            <a:ext cx="152400" cy="214231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710178" y="5120420"/>
            <a:ext cx="304800" cy="195289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85212" y="4953000"/>
            <a:ext cx="990599" cy="3335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sz="1200" i="1" dirty="0" err="1" smtClean="0">
                <a:solidFill>
                  <a:schemeClr val="accent1"/>
                </a:solidFill>
              </a:rPr>
              <a:t>Negative</a:t>
            </a:r>
            <a:r>
              <a:rPr lang="fr-FR" sz="1200" i="1" dirty="0" smtClean="0">
                <a:solidFill>
                  <a:schemeClr val="accent1"/>
                </a:solidFill>
              </a:rPr>
              <a:t> </a:t>
            </a:r>
            <a:r>
              <a:rPr lang="fr-FR" sz="1200" i="1" dirty="0" err="1" smtClean="0">
                <a:solidFill>
                  <a:schemeClr val="accent1"/>
                </a:solidFill>
              </a:rPr>
              <a:t>Jitter</a:t>
            </a:r>
            <a:endParaRPr lang="en-US" sz="1200" i="1" dirty="0" err="1" smtClean="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8981115" y="5120420"/>
            <a:ext cx="152400" cy="214231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133515" y="5120420"/>
            <a:ext cx="304800" cy="195289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697289" y="5000462"/>
            <a:ext cx="1416924" cy="3335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sz="1200" i="1" dirty="0" smtClean="0">
                <a:solidFill>
                  <a:schemeClr val="accent1"/>
                </a:solidFill>
              </a:rPr>
              <a:t>One of the </a:t>
            </a:r>
            <a:r>
              <a:rPr lang="fr-FR" sz="1200" i="1" dirty="0" err="1" smtClean="0">
                <a:solidFill>
                  <a:schemeClr val="accent1"/>
                </a:solidFill>
              </a:rPr>
              <a:t>devices</a:t>
            </a:r>
            <a:r>
              <a:rPr lang="fr-FR" sz="1200" i="1" dirty="0" smtClean="0">
                <a:solidFill>
                  <a:schemeClr val="accent1"/>
                </a:solidFill>
              </a:rPr>
              <a:t> </a:t>
            </a:r>
            <a:r>
              <a:rPr lang="fr-FR" sz="1200" i="1" dirty="0" err="1" smtClean="0">
                <a:solidFill>
                  <a:schemeClr val="accent1"/>
                </a:solidFill>
              </a:rPr>
              <a:t>does</a:t>
            </a:r>
            <a:r>
              <a:rPr lang="fr-FR" sz="1200" i="1" dirty="0" smtClean="0">
                <a:solidFill>
                  <a:schemeClr val="accent1"/>
                </a:solidFill>
              </a:rPr>
              <a:t> not support NQA</a:t>
            </a:r>
            <a:endParaRPr lang="en-US" sz="1200" i="1" dirty="0" err="1" smtClean="0">
              <a:solidFill>
                <a:schemeClr val="accent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0742612" y="5316581"/>
            <a:ext cx="319960" cy="255598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0742612" y="5341837"/>
            <a:ext cx="359012" cy="373163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73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2" grpId="0"/>
      <p:bldP spid="18" grpId="0"/>
      <p:bldP spid="21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</a:t>
            </a:r>
            <a:r>
              <a:rPr lang="fr-FR" dirty="0"/>
              <a:t>diagnostic – Client </a:t>
            </a:r>
            <a:r>
              <a:rPr lang="fr-FR" dirty="0" err="1" smtClean="0"/>
              <a:t>Side</a:t>
            </a:r>
            <a:r>
              <a:rPr lang="fr-FR" dirty="0" smtClean="0"/>
              <a:t>: </a:t>
            </a:r>
            <a:r>
              <a:rPr lang="fr-FR" dirty="0" err="1" smtClean="0"/>
              <a:t>Troubleshooting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r>
              <a:rPr lang="fr-FR" dirty="0" smtClean="0"/>
              <a:t> (5)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finish </a:t>
            </a:r>
            <a:r>
              <a:rPr lang="fr-FR" dirty="0" err="1" smtClean="0"/>
              <a:t>with</a:t>
            </a:r>
            <a:r>
              <a:rPr lang="fr-FR" dirty="0" smtClean="0"/>
              <a:t> Spectrum </a:t>
            </a:r>
            <a:r>
              <a:rPr lang="fr-FR" dirty="0" err="1" smtClean="0"/>
              <a:t>Analysis</a:t>
            </a:r>
            <a:r>
              <a:rPr lang="fr-FR" dirty="0" smtClean="0"/>
              <a:t> to </a:t>
            </a:r>
            <a:r>
              <a:rPr lang="fr-FR" dirty="0" err="1" smtClean="0"/>
              <a:t>verify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 </a:t>
            </a:r>
            <a:r>
              <a:rPr lang="fr-FR" dirty="0" err="1" smtClean="0"/>
              <a:t>interference</a:t>
            </a:r>
            <a:endParaRPr lang="fr-FR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2133600"/>
            <a:ext cx="7516412" cy="44107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513012" y="4876800"/>
            <a:ext cx="609600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041" y="1981200"/>
            <a:ext cx="7272345" cy="42617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81723" y="1331976"/>
            <a:ext cx="2514601" cy="236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No </a:t>
            </a:r>
            <a:r>
              <a:rPr lang="fr-FR" dirty="0" err="1" smtClean="0">
                <a:solidFill>
                  <a:srgbClr val="FF0000"/>
                </a:solidFill>
              </a:rPr>
              <a:t>interference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fr-F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we</a:t>
            </a:r>
            <a:r>
              <a:rPr lang="fr-FR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need</a:t>
            </a:r>
            <a:r>
              <a:rPr lang="fr-F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to </a:t>
            </a:r>
            <a:r>
              <a:rPr lang="fr-F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search</a:t>
            </a:r>
            <a:r>
              <a:rPr lang="fr-FR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otherwhere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8" idx="6"/>
          </p:cNvCxnSpPr>
          <p:nvPr/>
        </p:nvCxnSpPr>
        <p:spPr>
          <a:xfrm flipV="1">
            <a:off x="3122612" y="4151376"/>
            <a:ext cx="609600" cy="83972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91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2103120"/>
            <a:ext cx="4534748" cy="3962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</a:t>
            </a:r>
            <a:r>
              <a:rPr lang="fr-FR" dirty="0"/>
              <a:t>diagnostic – Client </a:t>
            </a:r>
            <a:r>
              <a:rPr lang="fr-FR" dirty="0" err="1" smtClean="0"/>
              <a:t>Side</a:t>
            </a:r>
            <a:r>
              <a:rPr lang="fr-FR" dirty="0" smtClean="0"/>
              <a:t>: </a:t>
            </a:r>
            <a:r>
              <a:rPr lang="fr-FR" dirty="0" err="1" smtClean="0"/>
              <a:t>just</a:t>
            </a:r>
            <a:r>
              <a:rPr lang="fr-FR" dirty="0" smtClean="0"/>
              <a:t> for fun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user and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he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???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441" y="3124200"/>
            <a:ext cx="684371" cy="1524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725" y="2667000"/>
            <a:ext cx="2935129" cy="156357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158859" y="4648200"/>
            <a:ext cx="517051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4" name="Straight Arrow Connector 13"/>
          <p:cNvCxnSpPr>
            <a:stCxn id="11" idx="0"/>
          </p:cNvCxnSpPr>
          <p:nvPr/>
        </p:nvCxnSpPr>
        <p:spPr>
          <a:xfrm flipH="1" flipV="1">
            <a:off x="2956289" y="3886200"/>
            <a:ext cx="461096" cy="7620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741612" y="3657600"/>
            <a:ext cx="214677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12" y="2127504"/>
            <a:ext cx="4534748" cy="39850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8223" y="1990754"/>
            <a:ext cx="6833647" cy="1133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375" y="3274286"/>
            <a:ext cx="6401037" cy="2947744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6170612" y="2590800"/>
            <a:ext cx="5334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22" name="Straight Arrow Connector 21"/>
          <p:cNvCxnSpPr>
            <a:stCxn id="20" idx="4"/>
          </p:cNvCxnSpPr>
          <p:nvPr/>
        </p:nvCxnSpPr>
        <p:spPr>
          <a:xfrm>
            <a:off x="6437312" y="2743200"/>
            <a:ext cx="1485900" cy="10668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2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 – Intranet Site </a:t>
            </a:r>
            <a:r>
              <a:rPr lang="fr-FR" dirty="0" err="1" smtClean="0"/>
              <a:t>Side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interesting</a:t>
            </a:r>
            <a:r>
              <a:rPr lang="fr-FR" dirty="0" smtClean="0"/>
              <a:t> point in the case: « principal issue = no </a:t>
            </a:r>
            <a:r>
              <a:rPr lang="fr-FR" dirty="0" err="1" smtClean="0"/>
              <a:t>access</a:t>
            </a:r>
            <a:r>
              <a:rPr lang="fr-FR" dirty="0" smtClean="0"/>
              <a:t> to </a:t>
            </a:r>
            <a:r>
              <a:rPr lang="fr-FR" dirty="0" err="1" smtClean="0"/>
              <a:t>CleanBusiness</a:t>
            </a:r>
            <a:r>
              <a:rPr lang="fr-FR" dirty="0" smtClean="0"/>
              <a:t> web site »</a:t>
            </a:r>
          </a:p>
          <a:p>
            <a:r>
              <a:rPr lang="fr-FR" dirty="0" err="1" smtClean="0"/>
              <a:t>We</a:t>
            </a:r>
            <a:r>
              <a:rPr lang="fr-FR" dirty="0" smtClean="0"/>
              <a:t> monitor </a:t>
            </a:r>
            <a:r>
              <a:rPr lang="fr-FR" dirty="0" err="1" smtClean="0"/>
              <a:t>it</a:t>
            </a:r>
            <a:r>
              <a:rPr lang="fr-FR" dirty="0" smtClean="0"/>
              <a:t> in APM </a:t>
            </a:r>
            <a:r>
              <a:rPr lang="fr-FR" dirty="0" smtClean="0">
                <a:sym typeface="Wingdings" panose="05000000000000000000" pitchFamily="2" charset="2"/>
              </a:rPr>
              <a:t> check</a:t>
            </a:r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2385050"/>
            <a:ext cx="5715000" cy="1932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2667000"/>
            <a:ext cx="4482129" cy="3895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47212" y="3388031"/>
            <a:ext cx="2514601" cy="236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Working</a:t>
            </a:r>
            <a:r>
              <a:rPr lang="fr-FR" dirty="0" smtClean="0">
                <a:solidFill>
                  <a:srgbClr val="FF0000"/>
                </a:solidFill>
              </a:rPr>
              <a:t> fine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79412" y="4114800"/>
            <a:ext cx="762000" cy="203061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1" name="Straight Arrow Connector 10"/>
          <p:cNvCxnSpPr>
            <a:stCxn id="9" idx="6"/>
          </p:cNvCxnSpPr>
          <p:nvPr/>
        </p:nvCxnSpPr>
        <p:spPr>
          <a:xfrm>
            <a:off x="1141412" y="4216331"/>
            <a:ext cx="3581400" cy="88906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 – DNS </a:t>
            </a:r>
            <a:r>
              <a:rPr lang="fr-FR" dirty="0" err="1" smtClean="0"/>
              <a:t>Side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Perhaps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DNS issue … </a:t>
            </a:r>
            <a:r>
              <a:rPr lang="fr-FR" dirty="0" err="1" smtClean="0"/>
              <a:t>Let’s</a:t>
            </a:r>
            <a:r>
              <a:rPr lang="fr-FR" dirty="0" smtClean="0"/>
              <a:t> check in APM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2057400"/>
            <a:ext cx="5715000" cy="193281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03212" y="2819400"/>
            <a:ext cx="6096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212" y="2798064"/>
            <a:ext cx="5062537" cy="3419659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1" idx="5"/>
          </p:cNvCxnSpPr>
          <p:nvPr/>
        </p:nvCxnSpPr>
        <p:spPr>
          <a:xfrm>
            <a:off x="823538" y="2949482"/>
            <a:ext cx="4889874" cy="142172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79183" y="3326793"/>
            <a:ext cx="1965269" cy="236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Also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working</a:t>
            </a:r>
            <a:r>
              <a:rPr lang="fr-FR" dirty="0" smtClean="0">
                <a:solidFill>
                  <a:srgbClr val="FF0000"/>
                </a:solidFill>
              </a:rPr>
              <a:t> fine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84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 – Issue </a:t>
            </a:r>
            <a:r>
              <a:rPr lang="fr-FR" dirty="0" err="1" smtClean="0"/>
              <a:t>between</a:t>
            </a:r>
            <a:r>
              <a:rPr lang="fr-FR" dirty="0" smtClean="0"/>
              <a:t> Client and Intranet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check if </a:t>
            </a:r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configuration issue </a:t>
            </a:r>
            <a:r>
              <a:rPr lang="fr-FR" dirty="0" err="1" smtClean="0"/>
              <a:t>between</a:t>
            </a:r>
            <a:r>
              <a:rPr lang="fr-FR" dirty="0" smtClean="0"/>
              <a:t> the client and the URL</a:t>
            </a:r>
          </a:p>
          <a:p>
            <a:r>
              <a:rPr lang="fr-FR" dirty="0" err="1" smtClean="0"/>
              <a:t>Remember</a:t>
            </a:r>
            <a:r>
              <a:rPr lang="fr-FR" dirty="0" smtClean="0"/>
              <a:t>, the </a:t>
            </a:r>
            <a:r>
              <a:rPr lang="fr-FR" dirty="0" err="1" smtClean="0"/>
              <a:t>path</a:t>
            </a:r>
            <a:r>
              <a:rPr lang="fr-FR" dirty="0" smtClean="0"/>
              <a:t> </a:t>
            </a:r>
            <a:r>
              <a:rPr lang="fr-FR" dirty="0" err="1" smtClean="0"/>
              <a:t>found</a:t>
            </a:r>
            <a:r>
              <a:rPr lang="fr-FR" dirty="0" smtClean="0"/>
              <a:t> </a:t>
            </a:r>
            <a:r>
              <a:rPr lang="fr-FR" dirty="0" err="1" smtClean="0"/>
              <a:t>previously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So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on a </a:t>
            </a:r>
            <a:r>
              <a:rPr lang="fr-FR" dirty="0" err="1" smtClean="0"/>
              <a:t>map</a:t>
            </a:r>
            <a:r>
              <a:rPr lang="fr-FR" dirty="0" smtClean="0"/>
              <a:t> (</a:t>
            </a:r>
            <a:r>
              <a:rPr lang="fr-FR" i="1" dirty="0" err="1" smtClean="0"/>
              <a:t>Demo</a:t>
            </a:r>
            <a:r>
              <a:rPr lang="fr-FR" i="1" dirty="0" smtClean="0"/>
              <a:t> Building</a:t>
            </a:r>
            <a:r>
              <a:rPr lang="fr-FR" dirty="0" smtClean="0"/>
              <a:t> custom </a:t>
            </a:r>
            <a:r>
              <a:rPr lang="fr-FR" dirty="0" err="1" smtClean="0"/>
              <a:t>topology</a:t>
            </a:r>
            <a:r>
              <a:rPr lang="fr-FR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2" y="1981200"/>
            <a:ext cx="4667250" cy="10763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47012" y="4495800"/>
            <a:ext cx="1066800" cy="17526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" y="3581400"/>
            <a:ext cx="8229600" cy="27614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20834" y="3810001"/>
            <a:ext cx="1965269" cy="236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No </a:t>
            </a:r>
            <a:r>
              <a:rPr lang="fr-FR" dirty="0" err="1" smtClean="0">
                <a:solidFill>
                  <a:srgbClr val="FF0000"/>
                </a:solidFill>
              </a:rPr>
              <a:t>alarm</a:t>
            </a:r>
            <a:r>
              <a:rPr lang="fr-FR" dirty="0" smtClean="0">
                <a:solidFill>
                  <a:srgbClr val="FF0000"/>
                </a:solidFill>
              </a:rPr>
              <a:t> on the links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2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Admin team diagnostic – Issue </a:t>
            </a:r>
            <a:r>
              <a:rPr lang="fr-FR" dirty="0" err="1" smtClean="0"/>
              <a:t>between</a:t>
            </a:r>
            <a:r>
              <a:rPr lang="fr-FR" dirty="0" smtClean="0"/>
              <a:t> Client and Intranet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check VLAN (25) configuration in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endParaRPr lang="fr-F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979183" y="3326793"/>
            <a:ext cx="1965269" cy="236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WE FOUND IT : VLAN 25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allowed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between</a:t>
            </a:r>
            <a:r>
              <a:rPr lang="fr-FR" dirty="0" smtClean="0">
                <a:solidFill>
                  <a:srgbClr val="FF0000"/>
                </a:solidFill>
              </a:rPr>
              <a:t> 10504-1 and WLC-1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2590800"/>
            <a:ext cx="9676419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3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Abstract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Session to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understand</a:t>
            </a:r>
            <a:r>
              <a:rPr lang="fr-FR" dirty="0" smtClean="0"/>
              <a:t> </a:t>
            </a:r>
            <a:r>
              <a:rPr lang="fr-FR" dirty="0" err="1" smtClean="0"/>
              <a:t>why</a:t>
            </a:r>
            <a:r>
              <a:rPr lang="fr-FR" dirty="0" smtClean="0"/>
              <a:t> and how </a:t>
            </a:r>
            <a:r>
              <a:rPr lang="fr-FR" dirty="0" err="1" smtClean="0"/>
              <a:t>iMC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life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AIMS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Why</a:t>
            </a:r>
            <a:r>
              <a:rPr lang="fr-FR" dirty="0" smtClean="0"/>
              <a:t> 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helped</a:t>
            </a:r>
            <a:r>
              <a:rPr lang="fr-FR" dirty="0" smtClean="0"/>
              <a:t> in Network Admin  / Support</a:t>
            </a:r>
          </a:p>
          <a:p>
            <a:r>
              <a:rPr lang="fr-FR" dirty="0" err="1" smtClean="0"/>
              <a:t>What</a:t>
            </a:r>
            <a:r>
              <a:rPr lang="fr-FR" dirty="0" smtClean="0"/>
              <a:t> are the solutions ?</a:t>
            </a:r>
          </a:p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 ?</a:t>
            </a:r>
          </a:p>
          <a:p>
            <a:r>
              <a:rPr lang="fr-FR" dirty="0" smtClean="0"/>
              <a:t>Live </a:t>
            </a:r>
            <a:r>
              <a:rPr lang="fr-FR" dirty="0" err="1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0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Fix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allow</a:t>
            </a:r>
            <a:r>
              <a:rPr lang="fr-FR" dirty="0" smtClean="0"/>
              <a:t> VLAN 25 on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link</a:t>
            </a:r>
            <a:r>
              <a:rPr lang="fr-FR" dirty="0" smtClean="0"/>
              <a:t> … So </a:t>
            </a:r>
            <a:r>
              <a:rPr lang="fr-FR" dirty="0" err="1" smtClean="0"/>
              <a:t>easy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  <a:endParaRPr lang="fr-FR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" y="2133600"/>
            <a:ext cx="8677275" cy="31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2 :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Check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If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connect</a:t>
            </a:r>
            <a:r>
              <a:rPr lang="fr-FR" dirty="0" smtClean="0"/>
              <a:t> on the </a:t>
            </a:r>
            <a:r>
              <a:rPr lang="fr-FR" dirty="0" err="1" smtClean="0"/>
              <a:t>customer</a:t>
            </a:r>
            <a:r>
              <a:rPr lang="fr-FR" dirty="0" smtClean="0"/>
              <a:t> PC,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cleanbusiness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accessible … </a:t>
            </a:r>
            <a:r>
              <a:rPr lang="fr-FR" dirty="0" err="1" smtClean="0"/>
              <a:t>Well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.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close the case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2216490"/>
            <a:ext cx="7829550" cy="41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9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18479" y="184876"/>
            <a:ext cx="10924742" cy="1088191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1455" y="966801"/>
            <a:ext cx="8670164" cy="753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Scenario 1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Detect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Diagnose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Fix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 smtClean="0">
                <a:latin typeface="HP Simplified" pitchFamily="34" charset="0"/>
                <a:cs typeface="HP Simplified" pitchFamily="34" charset="0"/>
              </a:rPr>
              <a:t>Check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Scenario 2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Detect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Diagnose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Fix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latin typeface="HP Simplified" pitchFamily="34" charset="0"/>
                <a:cs typeface="HP Simplified" pitchFamily="34" charset="0"/>
              </a:rPr>
              <a:t>Check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Scenario 3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Detect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Diagnose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Fix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rPr>
              <a:t>Check</a:t>
            </a:r>
          </a:p>
          <a:p>
            <a:pPr marL="914286" lvl="1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defTabSz="573474">
              <a:spcAft>
                <a:spcPts val="533"/>
              </a:spcAft>
              <a:buSzPct val="100000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GB" dirty="0">
              <a:solidFill>
                <a:schemeClr val="bg1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</a:pPr>
            <a:r>
              <a:rPr lang="en-GB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 </a:t>
            </a: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GB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marL="457086" indent="-457086" defTabSz="573474">
              <a:spcAft>
                <a:spcPts val="533"/>
              </a:spcAft>
              <a:buSzPct val="100000"/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853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Demoer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: Start </a:t>
            </a:r>
            <a:r>
              <a:rPr lang="fr-FR" dirty="0" err="1" smtClean="0"/>
              <a:t>Jperf</a:t>
            </a:r>
            <a:r>
              <a:rPr lang="fr-FR" dirty="0" smtClean="0"/>
              <a:t> (server)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RDP on server 10.10.105.22 (</a:t>
            </a:r>
            <a:r>
              <a:rPr lang="fr-FR" dirty="0" err="1" smtClean="0"/>
              <a:t>administrator</a:t>
            </a:r>
            <a:r>
              <a:rPr lang="fr-FR" dirty="0" smtClean="0"/>
              <a:t> user)</a:t>
            </a:r>
          </a:p>
          <a:p>
            <a:r>
              <a:rPr lang="fr-FR" dirty="0" smtClean="0"/>
              <a:t>Start JPERF (</a:t>
            </a:r>
            <a:r>
              <a:rPr lang="fr-FR" dirty="0" err="1" smtClean="0"/>
              <a:t>shortlink</a:t>
            </a:r>
            <a:r>
              <a:rPr lang="fr-FR" dirty="0" smtClean="0"/>
              <a:t> on the desktop):</a:t>
            </a:r>
          </a:p>
          <a:p>
            <a:endParaRPr lang="fr-FR" dirty="0" smtClean="0"/>
          </a:p>
          <a:p>
            <a:r>
              <a:rPr lang="fr-FR" dirty="0" smtClean="0"/>
              <a:t>Open configuration file </a:t>
            </a:r>
            <a:r>
              <a:rPr lang="fr-FR" dirty="0" err="1" smtClean="0"/>
              <a:t>named</a:t>
            </a:r>
            <a:r>
              <a:rPr lang="fr-FR" dirty="0"/>
              <a:t> </a:t>
            </a:r>
            <a:r>
              <a:rPr lang="fr-FR" dirty="0" smtClean="0"/>
              <a:t>« </a:t>
            </a:r>
            <a:r>
              <a:rPr lang="fr-FR" i="1" dirty="0" err="1" smtClean="0"/>
              <a:t>DemoDailyOpServer.jperf</a:t>
            </a:r>
            <a:r>
              <a:rPr lang="fr-FR" dirty="0" smtClean="0"/>
              <a:t> » (</a:t>
            </a:r>
            <a:r>
              <a:rPr lang="fr-FR" dirty="0" err="1" smtClean="0"/>
              <a:t>located</a:t>
            </a:r>
            <a:r>
              <a:rPr lang="fr-FR" dirty="0" smtClean="0"/>
              <a:t> in </a:t>
            </a:r>
            <a:r>
              <a:rPr lang="fr-FR" i="1" dirty="0" err="1" smtClean="0"/>
              <a:t>My</a:t>
            </a:r>
            <a:r>
              <a:rPr lang="fr-FR" i="1" dirty="0" smtClean="0"/>
              <a:t> Documents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Start </a:t>
            </a:r>
            <a:r>
              <a:rPr lang="fr-FR" dirty="0" err="1" smtClean="0"/>
              <a:t>Iperf</a:t>
            </a:r>
            <a:r>
              <a:rPr lang="fr-FR" dirty="0" smtClean="0"/>
              <a:t> by </a:t>
            </a:r>
            <a:r>
              <a:rPr lang="fr-FR" dirty="0" err="1" smtClean="0"/>
              <a:t>clicking</a:t>
            </a:r>
            <a:r>
              <a:rPr lang="fr-FR" dirty="0" smtClean="0"/>
              <a:t> on the </a:t>
            </a:r>
            <a:r>
              <a:rPr lang="fr-FR" dirty="0" err="1" smtClean="0"/>
              <a:t>corresponding</a:t>
            </a:r>
            <a:r>
              <a:rPr lang="fr-FR" dirty="0" smtClean="0"/>
              <a:t> </a:t>
            </a:r>
            <a:r>
              <a:rPr lang="fr-FR" dirty="0" err="1" smtClean="0"/>
              <a:t>button</a:t>
            </a:r>
            <a:r>
              <a:rPr lang="fr-FR" dirty="0" smtClean="0"/>
              <a:t>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1524000"/>
            <a:ext cx="454026" cy="480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" y="2812275"/>
            <a:ext cx="3931330" cy="2826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794" y="2971800"/>
            <a:ext cx="2853648" cy="193140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293812" y="3048000"/>
            <a:ext cx="3886200" cy="3810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212" y="5638800"/>
            <a:ext cx="1200150" cy="2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Demoer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: Start </a:t>
            </a:r>
            <a:r>
              <a:rPr lang="fr-FR" dirty="0" err="1" smtClean="0"/>
              <a:t>CPUStress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RDP on server 10.10.105.22 (</a:t>
            </a:r>
            <a:r>
              <a:rPr lang="fr-FR" dirty="0" err="1" smtClean="0"/>
              <a:t>administrator</a:t>
            </a:r>
            <a:r>
              <a:rPr lang="fr-FR" dirty="0" smtClean="0"/>
              <a:t> user)</a:t>
            </a:r>
          </a:p>
          <a:p>
            <a:r>
              <a:rPr lang="fr-FR" dirty="0" smtClean="0"/>
              <a:t>Start CPUSTRESS (</a:t>
            </a:r>
            <a:r>
              <a:rPr lang="fr-FR" dirty="0" err="1" smtClean="0"/>
              <a:t>shortlink</a:t>
            </a:r>
            <a:r>
              <a:rPr lang="fr-FR" dirty="0" smtClean="0"/>
              <a:t> on the desktop) 4 times:</a:t>
            </a:r>
          </a:p>
          <a:p>
            <a:endParaRPr lang="fr-FR" dirty="0" smtClean="0"/>
          </a:p>
          <a:p>
            <a:r>
              <a:rPr lang="fr-FR" dirty="0" smtClean="0"/>
              <a:t>In </a:t>
            </a:r>
            <a:r>
              <a:rPr lang="fr-FR" dirty="0" err="1" smtClean="0"/>
              <a:t>each</a:t>
            </a:r>
            <a:r>
              <a:rPr lang="fr-FR" dirty="0" smtClean="0"/>
              <a:t> CPUSTRESS </a:t>
            </a:r>
            <a:r>
              <a:rPr lang="fr-FR" dirty="0" err="1" smtClean="0"/>
              <a:t>windows</a:t>
            </a:r>
            <a:r>
              <a:rPr lang="fr-FR" dirty="0" smtClean="0"/>
              <a:t> </a:t>
            </a:r>
            <a:r>
              <a:rPr lang="fr-FR" dirty="0" err="1" smtClean="0"/>
              <a:t>activate</a:t>
            </a:r>
            <a:r>
              <a:rPr lang="fr-FR" dirty="0" smtClean="0"/>
              <a:t> the 4 threads (by </a:t>
            </a:r>
            <a:r>
              <a:rPr lang="fr-FR" dirty="0" err="1" smtClean="0"/>
              <a:t>selecting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one), and put </a:t>
            </a:r>
            <a:r>
              <a:rPr lang="fr-FR" dirty="0" err="1" smtClean="0"/>
              <a:t>activity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to « Maximum »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At the end, the CPU </a:t>
            </a:r>
            <a:r>
              <a:rPr lang="fr-FR" dirty="0" err="1" smtClean="0"/>
              <a:t>load</a:t>
            </a:r>
            <a:r>
              <a:rPr lang="fr-FR" dirty="0" smtClean="0"/>
              <a:t> on the server</a:t>
            </a:r>
            <a:br>
              <a:rPr lang="fr-FR" dirty="0" smtClean="0"/>
            </a:b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arround</a:t>
            </a:r>
            <a:r>
              <a:rPr lang="fr-FR" dirty="0" smtClean="0"/>
              <a:t> 100%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598" y="1619707"/>
            <a:ext cx="507627" cy="513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2" y="2895600"/>
            <a:ext cx="1485900" cy="2128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10" y="4470245"/>
            <a:ext cx="6568202" cy="18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Demoer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: Start </a:t>
            </a:r>
            <a:r>
              <a:rPr lang="fr-FR" dirty="0" err="1" smtClean="0"/>
              <a:t>Jperf</a:t>
            </a:r>
            <a:r>
              <a:rPr lang="fr-FR" dirty="0" smtClean="0"/>
              <a:t> (server)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RDP on server 10.10.0.98 (</a:t>
            </a:r>
            <a:r>
              <a:rPr lang="fr-FR" dirty="0" err="1" smtClean="0"/>
              <a:t>administrator</a:t>
            </a:r>
            <a:r>
              <a:rPr lang="fr-FR" dirty="0" smtClean="0"/>
              <a:t> user)</a:t>
            </a:r>
          </a:p>
          <a:p>
            <a:r>
              <a:rPr lang="fr-FR" dirty="0" smtClean="0"/>
              <a:t>Start JPERF (</a:t>
            </a:r>
            <a:r>
              <a:rPr lang="fr-FR" dirty="0" err="1" smtClean="0"/>
              <a:t>shortlink</a:t>
            </a:r>
            <a:r>
              <a:rPr lang="fr-FR" dirty="0" smtClean="0"/>
              <a:t> on the desktop):</a:t>
            </a:r>
          </a:p>
          <a:p>
            <a:endParaRPr lang="fr-FR" dirty="0" smtClean="0"/>
          </a:p>
          <a:p>
            <a:r>
              <a:rPr lang="fr-FR" dirty="0" smtClean="0"/>
              <a:t>Open configuration file </a:t>
            </a:r>
            <a:r>
              <a:rPr lang="fr-FR" dirty="0" err="1" smtClean="0"/>
              <a:t>named</a:t>
            </a:r>
            <a:r>
              <a:rPr lang="fr-FR" dirty="0"/>
              <a:t> </a:t>
            </a:r>
            <a:r>
              <a:rPr lang="fr-FR" dirty="0" smtClean="0"/>
              <a:t>« </a:t>
            </a:r>
            <a:r>
              <a:rPr lang="fr-FR" i="1" dirty="0" err="1" smtClean="0"/>
              <a:t>DemoDailyOpServer.jperf</a:t>
            </a:r>
            <a:r>
              <a:rPr lang="fr-FR" dirty="0" smtClean="0"/>
              <a:t> » (</a:t>
            </a:r>
            <a:r>
              <a:rPr lang="fr-FR" dirty="0" err="1" smtClean="0"/>
              <a:t>located</a:t>
            </a:r>
            <a:r>
              <a:rPr lang="fr-FR" dirty="0" smtClean="0"/>
              <a:t> in </a:t>
            </a:r>
            <a:r>
              <a:rPr lang="fr-FR" i="1" dirty="0" err="1" smtClean="0"/>
              <a:t>My</a:t>
            </a:r>
            <a:r>
              <a:rPr lang="fr-FR" i="1" dirty="0" smtClean="0"/>
              <a:t> Documents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Start </a:t>
            </a:r>
            <a:r>
              <a:rPr lang="fr-FR" dirty="0" err="1" smtClean="0"/>
              <a:t>Iperf</a:t>
            </a:r>
            <a:r>
              <a:rPr lang="fr-FR" dirty="0" smtClean="0"/>
              <a:t> by </a:t>
            </a:r>
            <a:r>
              <a:rPr lang="fr-FR" dirty="0" err="1" smtClean="0"/>
              <a:t>clicking</a:t>
            </a:r>
            <a:r>
              <a:rPr lang="fr-FR" dirty="0" smtClean="0"/>
              <a:t> on the </a:t>
            </a:r>
            <a:r>
              <a:rPr lang="fr-FR" dirty="0" err="1" smtClean="0"/>
              <a:t>corresponding</a:t>
            </a:r>
            <a:r>
              <a:rPr lang="fr-FR" dirty="0" smtClean="0"/>
              <a:t> </a:t>
            </a:r>
            <a:r>
              <a:rPr lang="fr-FR" dirty="0" err="1" smtClean="0"/>
              <a:t>button</a:t>
            </a:r>
            <a:r>
              <a:rPr lang="fr-FR" dirty="0" smtClean="0"/>
              <a:t>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1524000"/>
            <a:ext cx="454026" cy="480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" y="2812275"/>
            <a:ext cx="3931330" cy="28265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293812" y="3048000"/>
            <a:ext cx="3886200" cy="3810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212" y="5638800"/>
            <a:ext cx="1200150" cy="276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026" y="2784843"/>
            <a:ext cx="2883716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3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Scenario 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Automatic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: multiple </a:t>
            </a:r>
            <a:r>
              <a:rPr lang="fr-FR" dirty="0" err="1" smtClean="0"/>
              <a:t>ways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441" y="2134252"/>
            <a:ext cx="4800600" cy="1400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412" y="1155844"/>
            <a:ext cx="6267852" cy="3524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412" y="1600200"/>
            <a:ext cx="4191000" cy="5340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Admin Team </a:t>
            </a:r>
            <a:r>
              <a:rPr lang="fr-FR" dirty="0" err="1" smtClean="0">
                <a:solidFill>
                  <a:srgbClr val="FF0000"/>
                </a:solidFill>
              </a:rPr>
              <a:t>receives</a:t>
            </a:r>
            <a:r>
              <a:rPr lang="fr-FR" dirty="0" smtClean="0">
                <a:solidFill>
                  <a:srgbClr val="FF0000"/>
                </a:solidFill>
              </a:rPr>
              <a:t> an email </a:t>
            </a:r>
            <a:r>
              <a:rPr lang="fr-FR" dirty="0" err="1" smtClean="0">
                <a:solidFill>
                  <a:srgbClr val="FF0000"/>
                </a:solidFill>
              </a:rPr>
              <a:t>with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some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alarm</a:t>
            </a:r>
            <a:r>
              <a:rPr lang="fr-FR" dirty="0" smtClean="0">
                <a:solidFill>
                  <a:srgbClr val="FF0000"/>
                </a:solidFill>
              </a:rPr>
              <a:t> on </a:t>
            </a:r>
            <a:r>
              <a:rPr lang="fr-FR" dirty="0" err="1" smtClean="0">
                <a:solidFill>
                  <a:srgbClr val="FF0000"/>
                </a:solidFill>
              </a:rPr>
              <a:t>link</a:t>
            </a:r>
            <a:r>
              <a:rPr lang="fr-FR" dirty="0" smtClean="0">
                <a:solidFill>
                  <a:srgbClr val="FF0000"/>
                </a:solidFill>
              </a:rPr>
              <a:t> usage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1212" y="4739297"/>
            <a:ext cx="4191000" cy="5340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In the NOC room, the </a:t>
            </a:r>
            <a:r>
              <a:rPr lang="fr-FR" dirty="0" err="1" smtClean="0">
                <a:solidFill>
                  <a:srgbClr val="FF0000"/>
                </a:solidFill>
              </a:rPr>
              <a:t>Demo</a:t>
            </a:r>
            <a:r>
              <a:rPr lang="fr-FR" dirty="0" smtClean="0">
                <a:solidFill>
                  <a:srgbClr val="FF0000"/>
                </a:solidFill>
              </a:rPr>
              <a:t> Building Network swap to </a:t>
            </a:r>
            <a:r>
              <a:rPr lang="fr-FR" dirty="0" err="1" smtClean="0">
                <a:solidFill>
                  <a:srgbClr val="FF0000"/>
                </a:solidFill>
              </a:rPr>
              <a:t>yellow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color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12" y="3962400"/>
            <a:ext cx="4339679" cy="22794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9012" y="5767018"/>
            <a:ext cx="4191000" cy="5340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In the </a:t>
            </a:r>
            <a:r>
              <a:rPr lang="fr-FR" dirty="0" err="1" smtClean="0">
                <a:solidFill>
                  <a:srgbClr val="FF0000"/>
                </a:solidFill>
              </a:rPr>
              <a:t>alarm</a:t>
            </a:r>
            <a:r>
              <a:rPr lang="fr-FR" dirty="0" smtClean="0">
                <a:solidFill>
                  <a:srgbClr val="FF0000"/>
                </a:solidFill>
              </a:rPr>
              <a:t> browser of the admin team: </a:t>
            </a:r>
            <a:r>
              <a:rPr lang="fr-FR" dirty="0" err="1" smtClean="0">
                <a:solidFill>
                  <a:srgbClr val="FF0000"/>
                </a:solidFill>
              </a:rPr>
              <a:t>some</a:t>
            </a:r>
            <a:r>
              <a:rPr lang="fr-FR" dirty="0" smtClean="0">
                <a:solidFill>
                  <a:srgbClr val="FF0000"/>
                </a:solidFill>
              </a:rPr>
              <a:t> Link usage </a:t>
            </a:r>
            <a:r>
              <a:rPr lang="fr-FR" dirty="0" err="1" smtClean="0">
                <a:solidFill>
                  <a:srgbClr val="FF0000"/>
                </a:solidFill>
              </a:rPr>
              <a:t>alarms</a:t>
            </a:r>
            <a:r>
              <a:rPr lang="fr-FR" dirty="0" smtClean="0">
                <a:solidFill>
                  <a:srgbClr val="FF0000"/>
                </a:solidFill>
              </a:rPr>
              <a:t> !!!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Diagnose: </a:t>
            </a:r>
            <a:r>
              <a:rPr lang="fr-FR" dirty="0" err="1" smtClean="0"/>
              <a:t>alarm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Open the </a:t>
            </a:r>
            <a:r>
              <a:rPr lang="fr-FR" dirty="0" err="1" smtClean="0"/>
              <a:t>alarm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: </a:t>
            </a:r>
            <a:r>
              <a:rPr lang="fr-FR" dirty="0" err="1" smtClean="0"/>
              <a:t>seems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links are over </a:t>
            </a:r>
            <a:r>
              <a:rPr lang="fr-FR" dirty="0" err="1" smtClean="0"/>
              <a:t>used</a:t>
            </a:r>
            <a:endParaRPr lang="fr-F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427412" y="5943600"/>
            <a:ext cx="3200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Click on </a:t>
            </a:r>
            <a:r>
              <a:rPr lang="fr-FR" i="1" dirty="0" smtClean="0">
                <a:solidFill>
                  <a:srgbClr val="FF0000"/>
                </a:solidFill>
              </a:rPr>
              <a:t>Performance data </a:t>
            </a:r>
            <a:r>
              <a:rPr lang="fr-FR" dirty="0" smtClean="0">
                <a:solidFill>
                  <a:srgbClr val="FF0000"/>
                </a:solidFill>
              </a:rPr>
              <a:t>to </a:t>
            </a:r>
            <a:r>
              <a:rPr lang="fr-FR" dirty="0" err="1" smtClean="0">
                <a:solidFill>
                  <a:srgbClr val="FF0000"/>
                </a:solidFill>
              </a:rPr>
              <a:t>view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when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this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began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2086626"/>
            <a:ext cx="6810375" cy="3588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901" y="3816096"/>
            <a:ext cx="3647795" cy="22098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6932612" y="3124200"/>
            <a:ext cx="1295400" cy="16002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246812" y="3048000"/>
            <a:ext cx="661988" cy="762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512937" y="1152144"/>
            <a:ext cx="3200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And </a:t>
            </a:r>
            <a:r>
              <a:rPr lang="fr-FR" dirty="0" err="1" smtClean="0">
                <a:solidFill>
                  <a:srgbClr val="FF0000"/>
                </a:solidFill>
              </a:rPr>
              <a:t>also</a:t>
            </a:r>
            <a:r>
              <a:rPr lang="fr-FR" dirty="0" smtClean="0">
                <a:solidFill>
                  <a:srgbClr val="FF0000"/>
                </a:solidFill>
              </a:rPr>
              <a:t> in live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1276012" y="4267200"/>
            <a:ext cx="152400" cy="762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705" y="1652933"/>
            <a:ext cx="4209447" cy="154180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10514012" y="2819400"/>
            <a:ext cx="762000" cy="14478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6" grpId="0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Diagnose: </a:t>
            </a:r>
            <a:r>
              <a:rPr lang="fr-FR" dirty="0" err="1" smtClean="0"/>
              <a:t>Topology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something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hapenning</a:t>
            </a:r>
            <a:r>
              <a:rPr lang="fr-FR" dirty="0" smtClean="0"/>
              <a:t> on the </a:t>
            </a:r>
            <a:r>
              <a:rPr lang="fr-FR" dirty="0" err="1" smtClean="0"/>
              <a:t>topology</a:t>
            </a:r>
            <a:r>
              <a:rPr lang="fr-FR" dirty="0" smtClean="0"/>
              <a:t> (</a:t>
            </a:r>
            <a:r>
              <a:rPr lang="fr-FR" dirty="0" err="1" smtClean="0"/>
              <a:t>Demo</a:t>
            </a:r>
            <a:r>
              <a:rPr lang="fr-FR" dirty="0" smtClean="0"/>
              <a:t> Building)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27412" y="5943600"/>
            <a:ext cx="3200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And </a:t>
            </a:r>
            <a:r>
              <a:rPr lang="fr-FR" dirty="0" err="1" smtClean="0">
                <a:solidFill>
                  <a:srgbClr val="FF0000"/>
                </a:solidFill>
              </a:rPr>
              <a:t>see</a:t>
            </a:r>
            <a:r>
              <a:rPr lang="fr-FR" dirty="0" smtClean="0">
                <a:solidFill>
                  <a:srgbClr val="FF0000"/>
                </a:solidFill>
              </a:rPr>
              <a:t> real time monitoring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2" y="2430128"/>
            <a:ext cx="5388396" cy="3379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239" y="2362200"/>
            <a:ext cx="4479145" cy="24669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970212" y="4724400"/>
            <a:ext cx="13716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2" name="Straight Arrow Connector 11"/>
          <p:cNvCxnSpPr>
            <a:stCxn id="7" idx="6"/>
          </p:cNvCxnSpPr>
          <p:nvPr/>
        </p:nvCxnSpPr>
        <p:spPr>
          <a:xfrm flipV="1">
            <a:off x="4341812" y="4648200"/>
            <a:ext cx="3124200" cy="2286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63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3" y="2120152"/>
            <a:ext cx="6302936" cy="3671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Diagnose: </a:t>
            </a:r>
            <a:r>
              <a:rPr lang="fr-FR" dirty="0" err="1" smtClean="0"/>
              <a:t>Topology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And </a:t>
            </a:r>
            <a:r>
              <a:rPr lang="fr-FR" dirty="0" err="1" smtClean="0"/>
              <a:t>also</a:t>
            </a:r>
            <a:r>
              <a:rPr lang="fr-FR" dirty="0" smtClean="0"/>
              <a:t> (</a:t>
            </a:r>
            <a:r>
              <a:rPr lang="fr-FR" dirty="0" smtClean="0">
                <a:solidFill>
                  <a:srgbClr val="FF0000"/>
                </a:solidFill>
              </a:rPr>
              <a:t>NEW !</a:t>
            </a:r>
            <a:r>
              <a:rPr lang="fr-FR" dirty="0" smtClean="0"/>
              <a:t>)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already</a:t>
            </a:r>
            <a:r>
              <a:rPr lang="fr-FR" dirty="0" smtClean="0"/>
              <a:t> check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application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generating</a:t>
            </a:r>
            <a:r>
              <a:rPr lang="fr-FR" dirty="0" smtClean="0"/>
              <a:t> « </a:t>
            </a:r>
            <a:r>
              <a:rPr lang="fr-FR" dirty="0" err="1" smtClean="0"/>
              <a:t>strange</a:t>
            </a:r>
            <a:r>
              <a:rPr lang="fr-FR" dirty="0" smtClean="0"/>
              <a:t> » </a:t>
            </a:r>
            <a:r>
              <a:rPr lang="fr-FR" dirty="0" err="1" smtClean="0"/>
              <a:t>traffic</a:t>
            </a:r>
            <a:endParaRPr lang="fr-FR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42012" y="4648200"/>
            <a:ext cx="1524000" cy="6858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29" y="2489382"/>
            <a:ext cx="4556681" cy="25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help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Typical</a:t>
            </a:r>
            <a:r>
              <a:rPr lang="fr-FR" dirty="0" smtClean="0"/>
              <a:t> situation: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11" y="2529896"/>
            <a:ext cx="1676400" cy="1481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012" y="2438400"/>
            <a:ext cx="813559" cy="7318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916" y="4645966"/>
            <a:ext cx="507750" cy="12446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063470" y="5167623"/>
            <a:ext cx="4094707" cy="1033315"/>
            <a:chOff x="2083567" y="5167623"/>
            <a:chExt cx="4094707" cy="103331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301" y="5167623"/>
              <a:ext cx="1549973" cy="1033315"/>
            </a:xfrm>
            <a:prstGeom prst="rect">
              <a:avLst/>
            </a:prstGeom>
          </p:spPr>
        </p:pic>
        <p:sp>
          <p:nvSpPr>
            <p:cNvPr id="19" name="Right Arrow 18"/>
            <p:cNvSpPr/>
            <p:nvPr/>
          </p:nvSpPr>
          <p:spPr>
            <a:xfrm rot="499495">
              <a:off x="2083567" y="5313376"/>
              <a:ext cx="2502098" cy="248501"/>
            </a:xfrm>
            <a:prstGeom prst="rightArrow">
              <a:avLst/>
            </a:prstGeom>
            <a:ln w="1905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smtClean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046" y="2268442"/>
            <a:ext cx="3963175" cy="3056048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8175575" y="1196149"/>
          <a:ext cx="3936999" cy="558165"/>
        </p:xfrm>
        <a:graphic>
          <a:graphicData uri="http://schemas.openxmlformats.org/drawingml/2006/table">
            <a:tbl>
              <a:tblPr/>
              <a:tblGrid>
                <a:gridCol w="1322908"/>
                <a:gridCol w="1548151"/>
                <a:gridCol w="1065940"/>
              </a:tblGrid>
              <a:tr h="1205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Connection 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Device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Interface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L2P21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Level2-AccessSW-1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 2/0/5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L2P22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Level2-AccessSW-1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 2/0/6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6204239" y="5015867"/>
            <a:ext cx="3289204" cy="1460922"/>
            <a:chOff x="6204239" y="5015867"/>
            <a:chExt cx="3289204" cy="1460922"/>
          </a:xfrm>
        </p:grpSpPr>
        <p:sp>
          <p:nvSpPr>
            <p:cNvPr id="27" name="Right Arrow 26"/>
            <p:cNvSpPr/>
            <p:nvPr/>
          </p:nvSpPr>
          <p:spPr>
            <a:xfrm rot="202179">
              <a:off x="6204239" y="5583755"/>
              <a:ext cx="1865551" cy="252981"/>
            </a:xfrm>
            <a:prstGeom prst="rightArrow">
              <a:avLst/>
            </a:prstGeom>
            <a:ln w="1905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smtClean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601" y="5015867"/>
              <a:ext cx="1026560" cy="102656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977987" y="6124527"/>
              <a:ext cx="1515456" cy="3522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dirty="0" err="1" smtClean="0"/>
                <a:t>Level</a:t>
              </a:r>
              <a:r>
                <a:rPr lang="fr-FR" dirty="0" smtClean="0"/>
                <a:t> 2 Support</a:t>
              </a:r>
              <a:endParaRPr lang="en-US" dirty="0" err="1" smtClean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28012" y="999317"/>
            <a:ext cx="3225611" cy="212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1: </a:t>
            </a:r>
            <a:r>
              <a:rPr lang="fr-FR" sz="1000" dirty="0" err="1" smtClean="0">
                <a:solidFill>
                  <a:srgbClr val="FF0000"/>
                </a:solidFill>
              </a:rPr>
              <a:t>Find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where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he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is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connected</a:t>
            </a:r>
            <a:endParaRPr lang="en-US" sz="1000" dirty="0" err="1" smtClean="0">
              <a:solidFill>
                <a:srgbClr val="FF0000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601" y="2138586"/>
            <a:ext cx="3740960" cy="187324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231328" y="1912297"/>
            <a:ext cx="3225611" cy="212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sz="1000" dirty="0">
                <a:solidFill>
                  <a:srgbClr val="FF0000"/>
                </a:solidFill>
              </a:rPr>
              <a:t>2</a:t>
            </a:r>
            <a:r>
              <a:rPr lang="fr-FR" sz="1000" dirty="0" smtClean="0">
                <a:solidFill>
                  <a:srgbClr val="FF0000"/>
                </a:solidFill>
              </a:rPr>
              <a:t>: </a:t>
            </a:r>
            <a:r>
              <a:rPr lang="fr-FR" sz="1000" dirty="0" err="1" smtClean="0">
                <a:solidFill>
                  <a:srgbClr val="FF0000"/>
                </a:solidFill>
              </a:rPr>
              <a:t>Verify</a:t>
            </a:r>
            <a:r>
              <a:rPr lang="fr-FR" sz="1000" dirty="0" smtClean="0">
                <a:solidFill>
                  <a:srgbClr val="FF0000"/>
                </a:solidFill>
              </a:rPr>
              <a:t> the configuration</a:t>
            </a:r>
            <a:endParaRPr 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28012" y="4301822"/>
            <a:ext cx="3225611" cy="212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3: If </a:t>
            </a:r>
            <a:r>
              <a:rPr lang="fr-FR" sz="1000" dirty="0" err="1" smtClean="0">
                <a:solidFill>
                  <a:srgbClr val="FF0000"/>
                </a:solidFill>
              </a:rPr>
              <a:t>we</a:t>
            </a:r>
            <a:r>
              <a:rPr lang="fr-FR" sz="1000" dirty="0" smtClean="0">
                <a:solidFill>
                  <a:srgbClr val="FF0000"/>
                </a:solidFill>
              </a:rPr>
              <a:t> are </a:t>
            </a:r>
            <a:r>
              <a:rPr lang="fr-FR" sz="1000" dirty="0" err="1" smtClean="0">
                <a:solidFill>
                  <a:srgbClr val="FF0000"/>
                </a:solidFill>
              </a:rPr>
              <a:t>lucky</a:t>
            </a:r>
            <a:r>
              <a:rPr lang="fr-FR" sz="1000" dirty="0" smtClean="0">
                <a:solidFill>
                  <a:srgbClr val="FF0000"/>
                </a:solidFill>
              </a:rPr>
              <a:t>, correct the issue </a:t>
            </a:r>
            <a:r>
              <a:rPr lang="fr-FR" sz="1000" dirty="0" err="1" smtClean="0">
                <a:solidFill>
                  <a:srgbClr val="FF0000"/>
                </a:solidFill>
              </a:rPr>
              <a:t>through</a:t>
            </a:r>
            <a:r>
              <a:rPr lang="fr-FR" sz="1000" dirty="0" smtClean="0">
                <a:solidFill>
                  <a:srgbClr val="FF0000"/>
                </a:solidFill>
              </a:rPr>
              <a:t> CLI</a:t>
            </a:r>
            <a:endParaRPr lang="en-US" sz="1000" dirty="0" err="1" smtClean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28012" y="4658844"/>
            <a:ext cx="3225611" cy="212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4: Call back the hotline </a:t>
            </a:r>
            <a:r>
              <a:rPr lang="fr-FR" sz="1000" dirty="0" err="1" smtClean="0">
                <a:solidFill>
                  <a:srgbClr val="FF0000"/>
                </a:solidFill>
              </a:rPr>
              <a:t>so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that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they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can</a:t>
            </a:r>
            <a:r>
              <a:rPr lang="fr-FR" sz="1000" dirty="0" smtClean="0">
                <a:solidFill>
                  <a:srgbClr val="FF0000"/>
                </a:solidFill>
              </a:rPr>
              <a:t> call back end user and </a:t>
            </a:r>
            <a:r>
              <a:rPr lang="fr-FR" sz="1000" dirty="0" err="1" smtClean="0">
                <a:solidFill>
                  <a:srgbClr val="FF0000"/>
                </a:solidFill>
              </a:rPr>
              <a:t>verify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everything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works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now</a:t>
            </a:r>
            <a:endParaRPr lang="en-US" sz="1000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42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Diagnose: </a:t>
            </a:r>
            <a:r>
              <a:rPr lang="fr-FR" dirty="0" err="1" smtClean="0"/>
              <a:t>Who</a:t>
            </a:r>
            <a:r>
              <a:rPr lang="fr-FR" dirty="0" smtClean="0"/>
              <a:t>, </a:t>
            </a:r>
            <a:r>
              <a:rPr lang="fr-FR" dirty="0" err="1" smtClean="0"/>
              <a:t>what</a:t>
            </a:r>
            <a:r>
              <a:rPr lang="fr-FR" dirty="0" smtClean="0"/>
              <a:t> and </a:t>
            </a:r>
            <a:r>
              <a:rPr lang="fr-FR" dirty="0" err="1" smtClean="0"/>
              <a:t>Why</a:t>
            </a:r>
            <a:r>
              <a:rPr lang="fr-FR" dirty="0" smtClean="0"/>
              <a:t>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know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</a:t>
            </a:r>
            <a:r>
              <a:rPr lang="fr-FR" dirty="0" err="1" smtClean="0"/>
              <a:t>traffic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… </a:t>
            </a:r>
            <a:r>
              <a:rPr lang="fr-FR" dirty="0" err="1" smtClean="0"/>
              <a:t>using</a:t>
            </a:r>
            <a:r>
              <a:rPr lang="fr-FR" dirty="0" smtClean="0"/>
              <a:t> NTA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3302567"/>
            <a:ext cx="5607430" cy="28872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427" y="2079527"/>
            <a:ext cx="6170772" cy="361334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36612" y="4953000"/>
            <a:ext cx="5334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5" name="Straight Arrow Connector 14"/>
          <p:cNvCxnSpPr>
            <a:stCxn id="13" idx="6"/>
          </p:cNvCxnSpPr>
          <p:nvPr/>
        </p:nvCxnSpPr>
        <p:spPr>
          <a:xfrm flipV="1">
            <a:off x="1370012" y="3962400"/>
            <a:ext cx="4495800" cy="10668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Diagnose: </a:t>
            </a:r>
            <a:r>
              <a:rPr lang="fr-FR" dirty="0" err="1" smtClean="0"/>
              <a:t>Who</a:t>
            </a:r>
            <a:r>
              <a:rPr lang="fr-FR" dirty="0" smtClean="0"/>
              <a:t>, </a:t>
            </a:r>
            <a:r>
              <a:rPr lang="fr-FR" dirty="0" err="1" smtClean="0"/>
              <a:t>what</a:t>
            </a:r>
            <a:r>
              <a:rPr lang="fr-FR" dirty="0" smtClean="0"/>
              <a:t> and </a:t>
            </a:r>
            <a:r>
              <a:rPr lang="fr-FR" dirty="0" err="1" smtClean="0"/>
              <a:t>Why</a:t>
            </a:r>
            <a:r>
              <a:rPr lang="fr-FR" dirty="0" smtClean="0"/>
              <a:t>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Type of </a:t>
            </a:r>
            <a:r>
              <a:rPr lang="fr-FR" dirty="0" err="1" smtClean="0"/>
              <a:t>traffic</a:t>
            </a:r>
            <a:r>
              <a:rPr lang="fr-FR" dirty="0"/>
              <a:t>:</a:t>
            </a:r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2133601"/>
            <a:ext cx="5724801" cy="3352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198" y="768408"/>
            <a:ext cx="6333202" cy="2963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612" y="5486400"/>
            <a:ext cx="5419725" cy="58202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79412" y="2590800"/>
            <a:ext cx="381000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0" name="Straight Arrow Connector 9"/>
          <p:cNvCxnSpPr>
            <a:stCxn id="8" idx="6"/>
          </p:cNvCxnSpPr>
          <p:nvPr/>
        </p:nvCxnSpPr>
        <p:spPr>
          <a:xfrm flipV="1">
            <a:off x="760412" y="1524000"/>
            <a:ext cx="5343801" cy="11430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75198" y="3116129"/>
            <a:ext cx="237922" cy="1524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3" name="Straight Arrow Connector 12"/>
          <p:cNvCxnSpPr>
            <a:stCxn id="11" idx="4"/>
          </p:cNvCxnSpPr>
          <p:nvPr/>
        </p:nvCxnSpPr>
        <p:spPr>
          <a:xfrm>
            <a:off x="5794159" y="3268529"/>
            <a:ext cx="986053" cy="2294071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13612" y="3810000"/>
            <a:ext cx="3200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DevilOne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traffic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between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these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two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69776" y="4949952"/>
            <a:ext cx="3200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And </a:t>
            </a:r>
            <a:r>
              <a:rPr lang="fr-FR" dirty="0" err="1" smtClean="0">
                <a:solidFill>
                  <a:srgbClr val="FF0000"/>
                </a:solidFill>
              </a:rPr>
              <a:t>this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my</a:t>
            </a:r>
            <a:r>
              <a:rPr lang="fr-FR" dirty="0" smtClean="0">
                <a:solidFill>
                  <a:srgbClr val="FF0000"/>
                </a:solidFill>
              </a:rPr>
              <a:t> server SRV13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9441" y="2133601"/>
            <a:ext cx="455771" cy="228599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337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Diagnose: </a:t>
            </a:r>
            <a:r>
              <a:rPr lang="fr-FR" dirty="0" err="1" smtClean="0"/>
              <a:t>Who</a:t>
            </a:r>
            <a:r>
              <a:rPr lang="fr-FR" dirty="0" smtClean="0"/>
              <a:t>, </a:t>
            </a:r>
            <a:r>
              <a:rPr lang="fr-FR" dirty="0" err="1" smtClean="0"/>
              <a:t>what</a:t>
            </a:r>
            <a:r>
              <a:rPr lang="fr-FR" dirty="0" smtClean="0"/>
              <a:t> and </a:t>
            </a:r>
            <a:r>
              <a:rPr lang="fr-FR" dirty="0" err="1" smtClean="0"/>
              <a:t>Why</a:t>
            </a:r>
            <a:r>
              <a:rPr lang="fr-FR" dirty="0" smtClean="0"/>
              <a:t>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talkers</a:t>
            </a:r>
            <a:r>
              <a:rPr lang="fr-FR" dirty="0" smtClean="0"/>
              <a:t>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2362200"/>
            <a:ext cx="6400800" cy="3456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1439465"/>
            <a:ext cx="6051820" cy="224739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951412" y="2971800"/>
            <a:ext cx="1524000" cy="6858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18412" y="3718153"/>
            <a:ext cx="3810000" cy="830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The second top </a:t>
            </a:r>
            <a:r>
              <a:rPr lang="fr-FR" dirty="0" err="1" smtClean="0">
                <a:solidFill>
                  <a:srgbClr val="FF0000"/>
                </a:solidFill>
              </a:rPr>
              <a:t>talker</a:t>
            </a:r>
            <a:r>
              <a:rPr lang="fr-FR" dirty="0" smtClean="0">
                <a:solidFill>
                  <a:srgbClr val="FF0000"/>
                </a:solidFill>
              </a:rPr>
              <a:t> session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more « normal »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522412" y="2362200"/>
            <a:ext cx="381000" cy="2286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567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Fix</a:t>
            </a:r>
            <a:r>
              <a:rPr lang="fr-FR" dirty="0" smtClean="0"/>
              <a:t>: 1rst option </a:t>
            </a:r>
            <a:r>
              <a:rPr lang="fr-FR" dirty="0" smtClean="0">
                <a:sym typeface="Wingdings" panose="05000000000000000000" pitchFamily="2" charset="2"/>
              </a:rPr>
              <a:t> ACL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One </a:t>
            </a:r>
            <a:r>
              <a:rPr lang="fr-FR" dirty="0" err="1" smtClean="0"/>
              <a:t>way</a:t>
            </a:r>
            <a:r>
              <a:rPr lang="fr-FR" dirty="0" smtClean="0"/>
              <a:t> to </a:t>
            </a:r>
            <a:r>
              <a:rPr lang="fr-FR" dirty="0" err="1" smtClean="0"/>
              <a:t>fix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to </a:t>
            </a:r>
            <a:r>
              <a:rPr lang="fr-FR" dirty="0" err="1" smtClean="0"/>
              <a:t>add</a:t>
            </a:r>
            <a:r>
              <a:rPr lang="fr-FR" dirty="0" smtClean="0"/>
              <a:t> an ACL </a:t>
            </a:r>
            <a:r>
              <a:rPr lang="fr-FR" dirty="0" err="1" smtClean="0"/>
              <a:t>directly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r>
              <a:rPr lang="fr-FR" dirty="0" smtClean="0"/>
              <a:t> (</a:t>
            </a:r>
            <a:r>
              <a:rPr lang="fr-FR" dirty="0" err="1" smtClean="0"/>
              <a:t>using</a:t>
            </a:r>
            <a:r>
              <a:rPr lang="fr-FR" dirty="0" smtClean="0"/>
              <a:t> the 2 </a:t>
            </a:r>
            <a:r>
              <a:rPr lang="fr-FR" dirty="0" err="1" smtClean="0"/>
              <a:t>ip</a:t>
            </a:r>
            <a:r>
              <a:rPr lang="fr-FR" dirty="0" smtClean="0"/>
              <a:t> </a:t>
            </a:r>
            <a:r>
              <a:rPr lang="fr-FR" dirty="0" err="1" smtClean="0"/>
              <a:t>address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And to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on the switch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2209800"/>
            <a:ext cx="11001375" cy="288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Fix</a:t>
            </a:r>
            <a:r>
              <a:rPr lang="fr-FR" dirty="0" smtClean="0"/>
              <a:t>: 2</a:t>
            </a:r>
            <a:r>
              <a:rPr lang="fr-FR" baseline="30000" dirty="0" smtClean="0"/>
              <a:t>nd</a:t>
            </a:r>
            <a:r>
              <a:rPr lang="fr-FR" dirty="0" smtClean="0"/>
              <a:t> option – Diagnose a </a:t>
            </a:r>
            <a:r>
              <a:rPr lang="fr-FR" dirty="0" err="1" smtClean="0"/>
              <a:t>little</a:t>
            </a:r>
            <a:r>
              <a:rPr lang="fr-FR" dirty="0" smtClean="0"/>
              <a:t> bit more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clever</a:t>
            </a:r>
            <a:r>
              <a:rPr lang="fr-FR" dirty="0" smtClean="0"/>
              <a:t> option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to check if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an </a:t>
            </a:r>
            <a:r>
              <a:rPr lang="fr-FR" dirty="0" err="1" smtClean="0"/>
              <a:t>authenticated</a:t>
            </a:r>
            <a:r>
              <a:rPr lang="fr-FR" dirty="0" smtClean="0"/>
              <a:t> user (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blaim</a:t>
            </a:r>
            <a:r>
              <a:rPr lang="fr-FR" dirty="0" smtClean="0"/>
              <a:t> </a:t>
            </a:r>
            <a:r>
              <a:rPr lang="fr-FR" dirty="0" err="1" smtClean="0"/>
              <a:t>him</a:t>
            </a:r>
            <a:r>
              <a:rPr lang="fr-FR" dirty="0" smtClean="0"/>
              <a:t> and </a:t>
            </a:r>
            <a:r>
              <a:rPr lang="fr-FR" dirty="0" err="1" smtClean="0"/>
              <a:t>disconnect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)  UBA</a:t>
            </a:r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2332021"/>
            <a:ext cx="6819900" cy="403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3612" y="3892296"/>
            <a:ext cx="2514600" cy="76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Apparently</a:t>
            </a:r>
            <a:r>
              <a:rPr lang="fr-FR" dirty="0" smtClean="0">
                <a:solidFill>
                  <a:srgbClr val="FF0000"/>
                </a:solidFill>
              </a:rPr>
              <a:t>, </a:t>
            </a:r>
            <a:r>
              <a:rPr lang="fr-FR" dirty="0" err="1" smtClean="0">
                <a:solidFill>
                  <a:srgbClr val="FF0000"/>
                </a:solidFill>
              </a:rPr>
              <a:t>this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John </a:t>
            </a:r>
            <a:r>
              <a:rPr lang="fr-FR" dirty="0" err="1" smtClean="0">
                <a:solidFill>
                  <a:srgbClr val="FF0000"/>
                </a:solidFill>
              </a:rPr>
              <a:t>who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the </a:t>
            </a:r>
            <a:r>
              <a:rPr lang="fr-FR" dirty="0" err="1" smtClean="0">
                <a:solidFill>
                  <a:srgbClr val="FF0000"/>
                </a:solidFill>
              </a:rPr>
              <a:t>devil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0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Fix</a:t>
            </a:r>
            <a:r>
              <a:rPr lang="fr-FR" dirty="0" smtClean="0"/>
              <a:t>: 2</a:t>
            </a:r>
            <a:r>
              <a:rPr lang="fr-FR" baseline="30000" dirty="0" smtClean="0"/>
              <a:t>nd</a:t>
            </a:r>
            <a:r>
              <a:rPr lang="fr-FR" dirty="0" smtClean="0"/>
              <a:t> option </a:t>
            </a:r>
            <a:r>
              <a:rPr lang="fr-FR" dirty="0" smtClean="0">
                <a:sym typeface="Wingdings" panose="05000000000000000000" pitchFamily="2" charset="2"/>
              </a:rPr>
              <a:t> Kick 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John in the online </a:t>
            </a:r>
            <a:r>
              <a:rPr lang="fr-FR" dirty="0" err="1" smtClean="0"/>
              <a:t>users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First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blacklist</a:t>
            </a:r>
            <a:r>
              <a:rPr lang="fr-FR" dirty="0" smtClean="0"/>
              <a:t> the user (</a:t>
            </a:r>
            <a:r>
              <a:rPr lang="fr-FR" dirty="0" err="1" smtClean="0"/>
              <a:t>since</a:t>
            </a:r>
            <a:r>
              <a:rPr lang="fr-FR" dirty="0" smtClean="0"/>
              <a:t> on </a:t>
            </a:r>
            <a:r>
              <a:rPr lang="fr-FR" dirty="0" err="1" smtClean="0"/>
              <a:t>many</a:t>
            </a:r>
            <a:r>
              <a:rPr lang="fr-FR" dirty="0" smtClean="0"/>
              <a:t> OS, </a:t>
            </a:r>
            <a:r>
              <a:rPr lang="fr-FR" dirty="0" err="1" smtClean="0"/>
              <a:t>wireless</a:t>
            </a:r>
            <a:r>
              <a:rPr lang="fr-FR" dirty="0" smtClean="0"/>
              <a:t> </a:t>
            </a:r>
            <a:r>
              <a:rPr lang="fr-FR" dirty="0" err="1" smtClean="0"/>
              <a:t>reconnects</a:t>
            </a:r>
            <a:r>
              <a:rPr lang="fr-FR" dirty="0" smtClean="0"/>
              <a:t> </a:t>
            </a:r>
            <a:r>
              <a:rPr lang="fr-FR" dirty="0" err="1" smtClean="0"/>
              <a:t>automatically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And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kickout</a:t>
            </a:r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2" y="1252728"/>
            <a:ext cx="6296025" cy="1573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012" y="3162300"/>
            <a:ext cx="9243548" cy="1244432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418012" y="1676400"/>
            <a:ext cx="381000" cy="2286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9066212" y="3886200"/>
            <a:ext cx="885825" cy="3048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1" y="4805167"/>
            <a:ext cx="9519897" cy="129083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779904" y="5410200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16" name="Oval 15"/>
          <p:cNvSpPr/>
          <p:nvPr/>
        </p:nvSpPr>
        <p:spPr>
          <a:xfrm>
            <a:off x="2360612" y="4805166"/>
            <a:ext cx="533400" cy="376434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73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Check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the real-time monitoring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the </a:t>
            </a:r>
            <a:r>
              <a:rPr lang="fr-FR" dirty="0" err="1" smtClean="0"/>
              <a:t>traffic</a:t>
            </a:r>
            <a:r>
              <a:rPr lang="fr-FR" dirty="0"/>
              <a:t> </a:t>
            </a:r>
            <a:r>
              <a:rPr lang="fr-FR" dirty="0" err="1" smtClean="0"/>
              <a:t>going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/ And on the client computer : </a:t>
            </a:r>
            <a:r>
              <a:rPr lang="fr-FR" dirty="0" err="1" smtClean="0"/>
              <a:t>disconnected</a:t>
            </a:r>
            <a:r>
              <a:rPr lang="fr-FR" dirty="0"/>
              <a:t> </a:t>
            </a:r>
            <a:r>
              <a:rPr lang="fr-FR" dirty="0" smtClean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12" y="2133600"/>
            <a:ext cx="6648779" cy="3679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" y="2452539"/>
            <a:ext cx="5029200" cy="29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Note for </a:t>
            </a:r>
            <a:r>
              <a:rPr lang="fr-FR" dirty="0" err="1" smtClean="0"/>
              <a:t>demoer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forget</a:t>
            </a:r>
            <a:r>
              <a:rPr lang="fr-FR" dirty="0" smtClean="0"/>
              <a:t> to </a:t>
            </a:r>
            <a:r>
              <a:rPr lang="fr-FR" dirty="0" err="1" smtClean="0"/>
              <a:t>unblacklist</a:t>
            </a:r>
            <a:r>
              <a:rPr lang="fr-FR" dirty="0" smtClean="0"/>
              <a:t> </a:t>
            </a:r>
            <a:r>
              <a:rPr lang="fr-FR" dirty="0" err="1" smtClean="0"/>
              <a:t>john</a:t>
            </a:r>
            <a:r>
              <a:rPr lang="fr-FR" dirty="0" smtClean="0"/>
              <a:t> at the end of the </a:t>
            </a:r>
            <a:r>
              <a:rPr lang="fr-FR" dirty="0" err="1" smtClean="0"/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99" y="2133600"/>
            <a:ext cx="9877425" cy="243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Check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trying</a:t>
            </a:r>
            <a:r>
              <a:rPr lang="fr-FR" dirty="0" smtClean="0"/>
              <a:t> to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smtClean="0">
                <a:hlinkClick r:id="rId3"/>
              </a:rPr>
              <a:t>http://10.10.105.22/imc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seems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slow</a:t>
            </a:r>
          </a:p>
          <a:p>
            <a:r>
              <a:rPr lang="fr-FR" dirty="0" smtClean="0"/>
              <a:t>By the </a:t>
            </a:r>
            <a:r>
              <a:rPr lang="fr-FR" dirty="0" err="1" smtClean="0"/>
              <a:t>way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interesting</a:t>
            </a:r>
            <a:r>
              <a:rPr lang="fr-FR" dirty="0" smtClean="0"/>
              <a:t> </a:t>
            </a:r>
            <a:r>
              <a:rPr lang="fr-FR" dirty="0" err="1" smtClean="0"/>
              <a:t>alarm</a:t>
            </a:r>
            <a:r>
              <a:rPr lang="fr-FR" dirty="0" smtClean="0"/>
              <a:t> in the </a:t>
            </a:r>
            <a:r>
              <a:rPr lang="fr-FR" dirty="0" err="1" smtClean="0"/>
              <a:t>alarm</a:t>
            </a:r>
            <a:r>
              <a:rPr lang="fr-FR" dirty="0" smtClean="0"/>
              <a:t> browser …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Seems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the server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overloaded</a:t>
            </a:r>
            <a:r>
              <a:rPr lang="fr-FR" dirty="0" smtClean="0"/>
              <a:t> … So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more </a:t>
            </a:r>
            <a:r>
              <a:rPr lang="fr-FR" dirty="0" err="1" smtClean="0"/>
              <a:t>details</a:t>
            </a:r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0800"/>
            <a:ext cx="1208350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Diagnose: application monitoring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Alarm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check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2562839"/>
            <a:ext cx="6858000" cy="3533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838200"/>
            <a:ext cx="3626888" cy="2899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70812" y="3886200"/>
            <a:ext cx="3886200" cy="1066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Many</a:t>
            </a:r>
            <a:r>
              <a:rPr lang="fr-FR" dirty="0" smtClean="0">
                <a:solidFill>
                  <a:srgbClr val="FF0000"/>
                </a:solidFill>
              </a:rPr>
              <a:t> services </a:t>
            </a:r>
            <a:r>
              <a:rPr lang="fr-FR" dirty="0" err="1" smtClean="0">
                <a:solidFill>
                  <a:srgbClr val="FF0000"/>
                </a:solidFill>
              </a:rPr>
              <a:t>should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impacted</a:t>
            </a:r>
            <a:r>
              <a:rPr lang="fr-FR" dirty="0" smtClean="0">
                <a:solidFill>
                  <a:srgbClr val="FF0000"/>
                </a:solidFill>
              </a:rPr>
              <a:t> by </a:t>
            </a:r>
            <a:r>
              <a:rPr lang="fr-FR" dirty="0" err="1" smtClean="0">
                <a:solidFill>
                  <a:srgbClr val="FF0000"/>
                </a:solidFill>
              </a:rPr>
              <a:t>this</a:t>
            </a:r>
            <a:r>
              <a:rPr lang="fr-FR" dirty="0" smtClean="0">
                <a:solidFill>
                  <a:srgbClr val="FF0000"/>
                </a:solidFill>
              </a:rPr>
              <a:t> one … </a:t>
            </a:r>
            <a:r>
              <a:rPr lang="fr-FR" dirty="0" err="1" smtClean="0">
                <a:solidFill>
                  <a:srgbClr val="FF0000"/>
                </a:solidFill>
              </a:rPr>
              <a:t>including</a:t>
            </a:r>
            <a:r>
              <a:rPr lang="fr-FR" dirty="0" smtClean="0">
                <a:solidFill>
                  <a:srgbClr val="FF0000"/>
                </a:solidFill>
              </a:rPr>
              <a:t> the URL </a:t>
            </a:r>
            <a:r>
              <a:rPr lang="fr-FR" dirty="0" err="1" smtClean="0">
                <a:solidFill>
                  <a:srgbClr val="FF0000"/>
                </a:solidFill>
              </a:rPr>
              <a:t>we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tested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094412" y="4114800"/>
            <a:ext cx="6096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10" name="Straight Arrow Connector 9"/>
          <p:cNvCxnSpPr>
            <a:stCxn id="8" idx="6"/>
          </p:cNvCxnSpPr>
          <p:nvPr/>
        </p:nvCxnSpPr>
        <p:spPr>
          <a:xfrm flipV="1">
            <a:off x="6704012" y="2743200"/>
            <a:ext cx="1295400" cy="15240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1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help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Ideal</a:t>
            </a:r>
            <a:r>
              <a:rPr lang="fr-FR" dirty="0" smtClean="0"/>
              <a:t> situation 1: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7" y="2197753"/>
            <a:ext cx="1676400" cy="1481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98" y="2106257"/>
            <a:ext cx="813559" cy="73184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7336539" y="457200"/>
            <a:ext cx="1515456" cy="1460922"/>
            <a:chOff x="7977987" y="5015867"/>
            <a:chExt cx="1515456" cy="1460922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601" y="5015867"/>
              <a:ext cx="1026560" cy="102656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977987" y="6124527"/>
              <a:ext cx="1515456" cy="3522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dirty="0" smtClean="0"/>
                <a:t>Support Team</a:t>
              </a:r>
              <a:endParaRPr lang="en-US" dirty="0" err="1" smtClean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812" y="2690738"/>
            <a:ext cx="3109874" cy="2711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9559" y="1483760"/>
            <a:ext cx="1243988" cy="431800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5400000">
            <a:off x="7500172" y="2164546"/>
            <a:ext cx="935209" cy="252981"/>
          </a:xfrm>
          <a:prstGeom prst="rightArrow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30" name="Right Arrow 29"/>
          <p:cNvSpPr/>
          <p:nvPr/>
        </p:nvSpPr>
        <p:spPr>
          <a:xfrm rot="19702042">
            <a:off x="9315447" y="2397612"/>
            <a:ext cx="1865551" cy="366117"/>
          </a:xfrm>
          <a:prstGeom prst="rightArrow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fr-FR" dirty="0" err="1" smtClean="0"/>
              <a:t>Fix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505112" y="5415237"/>
            <a:ext cx="2667000" cy="5334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/>
              <a:t>Network management </a:t>
            </a:r>
            <a:r>
              <a:rPr lang="fr-FR" dirty="0" err="1" smtClean="0"/>
              <a:t>tools</a:t>
            </a:r>
            <a:endParaRPr lang="en-US" dirty="0" err="1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5412" y="3581400"/>
            <a:ext cx="2590764" cy="2258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278" y="4201039"/>
            <a:ext cx="634688" cy="1244600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rot="20921599">
            <a:off x="1131961" y="5017834"/>
            <a:ext cx="1555224" cy="348651"/>
          </a:xfrm>
          <a:prstGeom prst="rightArrow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fr-FR" dirty="0" smtClean="0"/>
              <a:t>Open a case</a:t>
            </a:r>
            <a:endParaRPr lang="en-US" dirty="0" smtClean="0"/>
          </a:p>
        </p:txBody>
      </p:sp>
      <p:sp>
        <p:nvSpPr>
          <p:cNvPr id="13" name="Left Arrow 12"/>
          <p:cNvSpPr/>
          <p:nvPr/>
        </p:nvSpPr>
        <p:spPr>
          <a:xfrm rot="19374676">
            <a:off x="3848578" y="2303509"/>
            <a:ext cx="3689962" cy="327389"/>
          </a:xfrm>
          <a:prstGeom prst="leftArrow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fr-FR" dirty="0" err="1" smtClean="0"/>
              <a:t>Get</a:t>
            </a:r>
            <a:r>
              <a:rPr lang="fr-FR" dirty="0" smtClean="0"/>
              <a:t> the case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9447484" y="4292350"/>
            <a:ext cx="2635333" cy="10619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At the end, support team </a:t>
            </a:r>
            <a:r>
              <a:rPr lang="fr-FR" dirty="0" err="1" smtClean="0">
                <a:solidFill>
                  <a:srgbClr val="FF0000"/>
                </a:solidFill>
              </a:rPr>
              <a:t>can</a:t>
            </a:r>
            <a:r>
              <a:rPr lang="fr-FR" dirty="0" smtClean="0">
                <a:solidFill>
                  <a:srgbClr val="FF0000"/>
                </a:solidFill>
              </a:rPr>
              <a:t> close the ticket </a:t>
            </a:r>
            <a:r>
              <a:rPr lang="fr-FR" dirty="0" err="1" smtClean="0">
                <a:solidFill>
                  <a:srgbClr val="FF0000"/>
                </a:solidFill>
              </a:rPr>
              <a:t>so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that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customer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automatically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notified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9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9" grpId="0"/>
      <p:bldP spid="40" grpId="0" animBg="1"/>
      <p:bldP spid="13" grpId="0" animBg="1"/>
      <p:bldP spid="4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Diagnose: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212" y="2209800"/>
            <a:ext cx="375920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12" y="1249680"/>
            <a:ext cx="5085341" cy="507492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598612" y="4419600"/>
            <a:ext cx="990600" cy="228600"/>
          </a:xfrm>
          <a:prstGeom prst="ellipse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589212" y="2743200"/>
            <a:ext cx="2971800" cy="18288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01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Diagnose: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2744" y="1676400"/>
            <a:ext cx="4383336" cy="4419600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3902744" y="5257800"/>
            <a:ext cx="4383336" cy="533400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89012" y="2514600"/>
            <a:ext cx="2819400" cy="1143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Apparently</a:t>
            </a:r>
            <a:r>
              <a:rPr lang="fr-FR" dirty="0" smtClean="0">
                <a:solidFill>
                  <a:srgbClr val="FF0000"/>
                </a:solidFill>
              </a:rPr>
              <a:t> CPUSTRES.EXE </a:t>
            </a:r>
            <a:r>
              <a:rPr lang="fr-FR" dirty="0" err="1" smtClean="0">
                <a:solidFill>
                  <a:srgbClr val="FF0000"/>
                </a:solidFill>
              </a:rPr>
              <a:t>process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using</a:t>
            </a:r>
            <a:r>
              <a:rPr lang="fr-FR" dirty="0" smtClean="0">
                <a:solidFill>
                  <a:srgbClr val="FF0000"/>
                </a:solidFill>
              </a:rPr>
              <a:t> all the CPU !</a:t>
            </a:r>
          </a:p>
          <a:p>
            <a:pPr algn="ctr">
              <a:lnSpc>
                <a:spcPct val="90000"/>
              </a:lnSpc>
            </a:pPr>
            <a:endParaRPr lang="fr-FR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fr-FR" dirty="0" err="1" smtClean="0">
                <a:solidFill>
                  <a:srgbClr val="FF0000"/>
                </a:solidFill>
              </a:rPr>
              <a:t>Need</a:t>
            </a:r>
            <a:r>
              <a:rPr lang="fr-FR" dirty="0" smtClean="0">
                <a:solidFill>
                  <a:srgbClr val="FF0000"/>
                </a:solidFill>
              </a:rPr>
              <a:t> to </a:t>
            </a:r>
            <a:r>
              <a:rPr lang="fr-FR" dirty="0" err="1" smtClean="0">
                <a:solidFill>
                  <a:srgbClr val="FF0000"/>
                </a:solidFill>
              </a:rPr>
              <a:t>kill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it</a:t>
            </a:r>
            <a:endParaRPr 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32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Fix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Kill CPUSTRESS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12" y="1981200"/>
            <a:ext cx="29241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6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Proactive </a:t>
            </a:r>
            <a:r>
              <a:rPr lang="fr-FR" dirty="0" err="1" smtClean="0"/>
              <a:t>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Check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APP monitoring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r>
              <a:rPr lang="fr-FR" dirty="0" smtClean="0"/>
              <a:t> ok</a:t>
            </a:r>
          </a:p>
          <a:p>
            <a:r>
              <a:rPr lang="fr-FR" dirty="0" smtClean="0"/>
              <a:t>And URL accessible fine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12" y="1271016"/>
            <a:ext cx="5267949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9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Bonus </a:t>
            </a:r>
            <a:r>
              <a:rPr lang="fr-FR" dirty="0" err="1" smtClean="0"/>
              <a:t>Track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Compliance Report</a:t>
            </a:r>
            <a:endParaRPr lang="en-US" dirty="0">
              <a:solidFill>
                <a:srgbClr val="F0533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2894171" cy="4419601"/>
          </a:xfrm>
        </p:spPr>
        <p:txBody>
          <a:bodyPr/>
          <a:lstStyle/>
          <a:p>
            <a:r>
              <a:rPr lang="fr-FR" dirty="0" smtClean="0"/>
              <a:t>Check </a:t>
            </a:r>
            <a:r>
              <a:rPr lang="fr-FR" dirty="0" err="1" smtClean="0"/>
              <a:t>compliancy</a:t>
            </a:r>
            <a:r>
              <a:rPr lang="fr-FR" dirty="0" smtClean="0"/>
              <a:t> of the </a:t>
            </a:r>
            <a:r>
              <a:rPr lang="fr-FR" dirty="0" err="1" smtClean="0"/>
              <a:t>device</a:t>
            </a:r>
            <a:r>
              <a:rPr lang="fr-FR" dirty="0" smtClean="0"/>
              <a:t> configurations</a:t>
            </a:r>
          </a:p>
          <a:p>
            <a:r>
              <a:rPr lang="fr-FR" dirty="0" err="1" smtClean="0"/>
              <a:t>Customizable</a:t>
            </a:r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2" y="1600200"/>
            <a:ext cx="8150952" cy="42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Bonus </a:t>
            </a:r>
            <a:r>
              <a:rPr lang="fr-FR" dirty="0" err="1" smtClean="0"/>
              <a:t>Track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mtClean="0"/>
              <a:t>Network Inspection (SHM)</a:t>
            </a:r>
            <a:endParaRPr lang="en-US" dirty="0">
              <a:solidFill>
                <a:srgbClr val="F0533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2894171" cy="4419601"/>
          </a:xfrm>
        </p:spPr>
        <p:txBody>
          <a:bodyPr/>
          <a:lstStyle/>
          <a:p>
            <a:r>
              <a:rPr lang="fr-FR" dirty="0" smtClean="0"/>
              <a:t>Check the </a:t>
            </a:r>
            <a:r>
              <a:rPr lang="fr-FR" dirty="0" err="1" smtClean="0"/>
              <a:t>health</a:t>
            </a:r>
            <a:r>
              <a:rPr lang="fr-FR" dirty="0" smtClean="0"/>
              <a:t> of the network (CPU, speed, OSPF routes </a:t>
            </a:r>
            <a:r>
              <a:rPr lang="fr-FR" dirty="0" err="1" smtClean="0"/>
              <a:t>number</a:t>
            </a:r>
            <a:r>
              <a:rPr lang="fr-FR" dirty="0" smtClean="0"/>
              <a:t> …)</a:t>
            </a:r>
          </a:p>
          <a:p>
            <a:r>
              <a:rPr lang="fr-FR" dirty="0" err="1" smtClean="0"/>
              <a:t>Customizable</a:t>
            </a:r>
            <a:endParaRPr lang="fr-FR" dirty="0" smtClean="0"/>
          </a:p>
          <a:p>
            <a:r>
              <a:rPr lang="fr-FR" dirty="0" smtClean="0"/>
              <a:t>Report </a:t>
            </a:r>
            <a:r>
              <a:rPr lang="fr-FR" dirty="0" err="1" smtClean="0"/>
              <a:t>available</a:t>
            </a:r>
            <a:r>
              <a:rPr lang="fr-FR" dirty="0" smtClean="0"/>
              <a:t>: HTML, Word, PDF</a:t>
            </a:r>
            <a:endParaRPr lang="fr-F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12" y="533400"/>
            <a:ext cx="5903539" cy="60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Bonus </a:t>
            </a:r>
            <a:r>
              <a:rPr lang="fr-FR" dirty="0" err="1" smtClean="0"/>
              <a:t>Track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BSD – Business Service Dashboard </a:t>
            </a:r>
            <a:r>
              <a:rPr lang="fr-FR" dirty="0" smtClean="0">
                <a:solidFill>
                  <a:srgbClr val="F05332"/>
                </a:solidFill>
              </a:rPr>
              <a:t>(</a:t>
            </a:r>
            <a:r>
              <a:rPr lang="fr-FR" dirty="0" err="1" smtClean="0">
                <a:solidFill>
                  <a:srgbClr val="F05332"/>
                </a:solidFill>
              </a:rPr>
              <a:t>Available</a:t>
            </a:r>
            <a:r>
              <a:rPr lang="fr-FR" dirty="0" smtClean="0">
                <a:solidFill>
                  <a:srgbClr val="F05332"/>
                </a:solidFill>
              </a:rPr>
              <a:t> Q4FY15)</a:t>
            </a:r>
            <a:endParaRPr lang="en-US" dirty="0">
              <a:solidFill>
                <a:srgbClr val="F0533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" y="1676400"/>
            <a:ext cx="2894171" cy="4419601"/>
          </a:xfrm>
        </p:spPr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of </a:t>
            </a:r>
            <a:r>
              <a:rPr lang="fr-FR" dirty="0" err="1" smtClean="0"/>
              <a:t>corporate</a:t>
            </a:r>
            <a:r>
              <a:rPr lang="fr-FR" dirty="0" smtClean="0"/>
              <a:t> services (combine network, applications, servers …)</a:t>
            </a:r>
          </a:p>
          <a:p>
            <a:r>
              <a:rPr lang="fr-FR" dirty="0" err="1" smtClean="0"/>
              <a:t>Health</a:t>
            </a:r>
            <a:r>
              <a:rPr lang="fr-FR" dirty="0" smtClean="0"/>
              <a:t> &amp; </a:t>
            </a:r>
            <a:r>
              <a:rPr lang="fr-FR" dirty="0" err="1" smtClean="0"/>
              <a:t>availability</a:t>
            </a:r>
            <a:endParaRPr lang="fr-FR" dirty="0" smtClean="0"/>
          </a:p>
          <a:p>
            <a:r>
              <a:rPr lang="fr-FR" dirty="0" err="1" smtClean="0"/>
              <a:t>Details</a:t>
            </a:r>
            <a:r>
              <a:rPr lang="fr-FR" dirty="0" smtClean="0"/>
              <a:t> (</a:t>
            </a:r>
            <a:r>
              <a:rPr lang="fr-FR" dirty="0" err="1" smtClean="0"/>
              <a:t>capacity</a:t>
            </a:r>
            <a:r>
              <a:rPr lang="fr-FR" dirty="0" smtClean="0"/>
              <a:t> planning, </a:t>
            </a:r>
            <a:r>
              <a:rPr lang="fr-FR" dirty="0" err="1" smtClean="0"/>
              <a:t>alarms</a:t>
            </a:r>
            <a:r>
              <a:rPr lang="fr-FR" dirty="0" smtClean="0"/>
              <a:t>, </a:t>
            </a:r>
            <a:r>
              <a:rPr lang="fr-FR" dirty="0" err="1" smtClean="0"/>
              <a:t>topology</a:t>
            </a:r>
            <a:r>
              <a:rPr lang="fr-FR" dirty="0" smtClean="0"/>
              <a:t>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13" y="1611220"/>
            <a:ext cx="8628082" cy="448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smtClean="0"/>
              <a:t>3: Bonus </a:t>
            </a:r>
            <a:r>
              <a:rPr lang="fr-FR" dirty="0" err="1" smtClean="0"/>
              <a:t>Track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BSD – Business Service Dashboard </a:t>
            </a:r>
            <a:r>
              <a:rPr lang="fr-FR" dirty="0">
                <a:solidFill>
                  <a:srgbClr val="F05332"/>
                </a:solidFill>
              </a:rPr>
              <a:t>(</a:t>
            </a:r>
            <a:r>
              <a:rPr lang="fr-FR" dirty="0" err="1">
                <a:solidFill>
                  <a:srgbClr val="F05332"/>
                </a:solidFill>
              </a:rPr>
              <a:t>Available</a:t>
            </a:r>
            <a:r>
              <a:rPr lang="fr-FR">
                <a:solidFill>
                  <a:srgbClr val="F05332"/>
                </a:solidFill>
              </a:rPr>
              <a:t> Q4FY15)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522004"/>
            <a:ext cx="1952625" cy="1223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2057400"/>
            <a:ext cx="5029200" cy="2434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3810000"/>
            <a:ext cx="5050830" cy="2449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412" y="2057400"/>
            <a:ext cx="5222688" cy="24463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212" y="3160776"/>
            <a:ext cx="6027738" cy="293732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3351212" y="1600200"/>
            <a:ext cx="3581400" cy="4572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494212" y="1600200"/>
            <a:ext cx="2805112" cy="220980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770812" y="1600200"/>
            <a:ext cx="754142" cy="569976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51812" y="1629486"/>
            <a:ext cx="2881312" cy="164521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81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give us your feedback!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12" y="1447800"/>
            <a:ext cx="4724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8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help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Ideal</a:t>
            </a:r>
            <a:r>
              <a:rPr lang="fr-FR" dirty="0" smtClean="0"/>
              <a:t> situation 1: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11" y="2529896"/>
            <a:ext cx="1676400" cy="1481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012" y="2438400"/>
            <a:ext cx="813559" cy="73184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484812" y="604563"/>
            <a:ext cx="1515456" cy="1460922"/>
            <a:chOff x="7977987" y="5015867"/>
            <a:chExt cx="1515456" cy="1460922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601" y="5015867"/>
              <a:ext cx="1026560" cy="102656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977987" y="6124527"/>
              <a:ext cx="1515456" cy="3522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dirty="0" smtClean="0"/>
                <a:t>Support Team</a:t>
              </a:r>
              <a:endParaRPr lang="en-US" dirty="0" err="1" smtClean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912" y="2838101"/>
            <a:ext cx="3109874" cy="2711041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499495">
            <a:off x="2146398" y="3466258"/>
            <a:ext cx="2502098" cy="348651"/>
          </a:xfrm>
          <a:prstGeom prst="rightArrow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fr-FR" dirty="0" err="1" smtClean="0"/>
              <a:t>Detect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832" y="1631123"/>
            <a:ext cx="1243988" cy="431800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5400000">
            <a:off x="5648445" y="2311909"/>
            <a:ext cx="935209" cy="252981"/>
          </a:xfrm>
          <a:prstGeom prst="rightArrow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30" name="Right Arrow 29"/>
          <p:cNvSpPr/>
          <p:nvPr/>
        </p:nvSpPr>
        <p:spPr>
          <a:xfrm rot="19702042">
            <a:off x="7463720" y="2544975"/>
            <a:ext cx="1865551" cy="366117"/>
          </a:xfrm>
          <a:prstGeom prst="rightArrow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fr-FR" dirty="0" err="1" smtClean="0"/>
              <a:t>Fix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793313" y="4524809"/>
            <a:ext cx="2786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FF0000"/>
                </a:solidFill>
              </a:rPr>
              <a:t>Situation </a:t>
            </a:r>
            <a:r>
              <a:rPr lang="fr-FR" dirty="0" err="1" smtClean="0">
                <a:solidFill>
                  <a:srgbClr val="FF0000"/>
                </a:solidFill>
              </a:rPr>
              <a:t>is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fixed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before</a:t>
            </a:r>
            <a:r>
              <a:rPr lang="fr-FR" dirty="0" smtClean="0">
                <a:solidFill>
                  <a:srgbClr val="FF0000"/>
                </a:solidFill>
              </a:rPr>
              <a:t> the end user notices the issue</a:t>
            </a:r>
            <a:endParaRPr lang="en-US" dirty="0" err="1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5212" y="5562600"/>
            <a:ext cx="2667000" cy="5334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fr-FR" dirty="0" smtClean="0"/>
              <a:t>Network management </a:t>
            </a:r>
            <a:r>
              <a:rPr lang="fr-FR" dirty="0" err="1" smtClean="0"/>
              <a:t>tools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319235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0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Solutions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To </a:t>
            </a:r>
            <a:r>
              <a:rPr lang="fr-FR" dirty="0" err="1" smtClean="0"/>
              <a:t>be</a:t>
            </a:r>
            <a:r>
              <a:rPr lang="fr-FR" dirty="0" smtClean="0"/>
              <a:t> able to </a:t>
            </a:r>
            <a:r>
              <a:rPr lang="fr-FR" dirty="0" err="1" smtClean="0"/>
              <a:t>solve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A monitoring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monitor network performance,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alarms</a:t>
            </a:r>
            <a:r>
              <a:rPr lang="fr-FR" dirty="0" smtClean="0"/>
              <a:t> on the </a:t>
            </a:r>
            <a:r>
              <a:rPr lang="fr-FR" dirty="0" err="1" smtClean="0"/>
              <a:t>devices</a:t>
            </a:r>
            <a:r>
              <a:rPr lang="fr-FR" dirty="0" smtClean="0"/>
              <a:t> … and show </a:t>
            </a:r>
            <a:r>
              <a:rPr lang="fr-FR" dirty="0" err="1" smtClean="0"/>
              <a:t>this</a:t>
            </a:r>
            <a:r>
              <a:rPr lang="fr-FR" dirty="0" smtClean="0"/>
              <a:t> in an </a:t>
            </a:r>
            <a:r>
              <a:rPr lang="fr-FR" dirty="0" err="1" smtClean="0"/>
              <a:t>understandable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 to the team</a:t>
            </a:r>
          </a:p>
          <a:p>
            <a:r>
              <a:rPr lang="fr-FR" dirty="0" smtClean="0"/>
              <a:t>A service desk </a:t>
            </a:r>
            <a:r>
              <a:rPr lang="fr-FR" dirty="0" err="1" smtClean="0"/>
              <a:t>tool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manage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anomalies </a:t>
            </a:r>
            <a:r>
              <a:rPr lang="fr-FR" dirty="0" err="1" smtClean="0"/>
              <a:t>appear</a:t>
            </a:r>
            <a:r>
              <a:rPr lang="fr-FR" dirty="0" smtClean="0"/>
              <a:t> on the network</a:t>
            </a:r>
          </a:p>
          <a:p>
            <a:r>
              <a:rPr lang="fr-FR" dirty="0" smtClean="0"/>
              <a:t>A management </a:t>
            </a:r>
            <a:r>
              <a:rPr lang="fr-FR" dirty="0" err="1" smtClean="0"/>
              <a:t>tool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bea</a:t>
            </a:r>
            <a:r>
              <a:rPr lang="fr-FR" dirty="0" smtClean="0"/>
              <a:t> </a:t>
            </a:r>
            <a:r>
              <a:rPr lang="fr-FR" dirty="0" err="1" smtClean="0"/>
              <a:t>ble</a:t>
            </a:r>
            <a:r>
              <a:rPr lang="fr-FR" dirty="0" smtClean="0"/>
              <a:t> to </a:t>
            </a:r>
            <a:r>
              <a:rPr lang="fr-FR" dirty="0" err="1" smtClean="0"/>
              <a:t>quickly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corrective changes on the network </a:t>
            </a:r>
            <a:r>
              <a:rPr lang="fr-FR" dirty="0" err="1" smtClean="0"/>
              <a:t>from</a:t>
            </a:r>
            <a:r>
              <a:rPr lang="fr-FR" dirty="0" smtClean="0"/>
              <a:t> a central point</a:t>
            </a:r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reporting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able to </a:t>
            </a:r>
            <a:r>
              <a:rPr lang="fr-FR" dirty="0" err="1" smtClean="0"/>
              <a:t>keep</a:t>
            </a:r>
            <a:r>
              <a:rPr lang="fr-FR" dirty="0" smtClean="0"/>
              <a:t> an </a:t>
            </a:r>
            <a:r>
              <a:rPr lang="fr-FR" dirty="0" err="1" smtClean="0"/>
              <a:t>history</a:t>
            </a:r>
            <a:r>
              <a:rPr lang="fr-FR" dirty="0" smtClean="0"/>
              <a:t>, to </a:t>
            </a:r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SLA, </a:t>
            </a:r>
            <a:r>
              <a:rPr lang="fr-FR" dirty="0" err="1" smtClean="0"/>
              <a:t>send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service reports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iMC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 smtClean="0"/>
              <a:t>Just </a:t>
            </a:r>
            <a:r>
              <a:rPr lang="fr-FR" b="1" dirty="0" err="1" smtClean="0"/>
              <a:t>because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iMC</a:t>
            </a:r>
            <a:r>
              <a:rPr lang="fr-FR" b="1" dirty="0" smtClean="0"/>
              <a:t> </a:t>
            </a:r>
            <a:r>
              <a:rPr lang="fr-FR" b="1" dirty="0" err="1" smtClean="0"/>
              <a:t>we</a:t>
            </a:r>
            <a:r>
              <a:rPr lang="fr-FR" b="1" dirty="0" smtClean="0"/>
              <a:t> have all </a:t>
            </a:r>
            <a:r>
              <a:rPr lang="fr-FR" b="1" dirty="0" err="1" smtClean="0"/>
              <a:t>these</a:t>
            </a:r>
            <a:r>
              <a:rPr lang="fr-FR" b="1" dirty="0" smtClean="0"/>
              <a:t> </a:t>
            </a:r>
            <a:r>
              <a:rPr lang="fr-FR" b="1" dirty="0" err="1" smtClean="0"/>
              <a:t>tools</a:t>
            </a:r>
            <a:r>
              <a:rPr lang="fr-FR" b="1" dirty="0" smtClean="0"/>
              <a:t> in a single pane of glass !!!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5720943" y="2209800"/>
            <a:ext cx="1280160" cy="34957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972877" y="2209800"/>
            <a:ext cx="1280160" cy="34957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260780" y="2213756"/>
            <a:ext cx="1280160" cy="34957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98812" y="2209800"/>
            <a:ext cx="2518914" cy="34957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103446" y="2209800"/>
            <a:ext cx="1086739" cy="349574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+mn-cs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2151437" y="2221867"/>
            <a:ext cx="986990" cy="638016"/>
          </a:xfrm>
          <a:custGeom>
            <a:avLst/>
            <a:gdLst>
              <a:gd name="connsiteX0" fmla="*/ 0 w 1132497"/>
              <a:gd name="connsiteY0" fmla="*/ 63802 h 638016"/>
              <a:gd name="connsiteX1" fmla="*/ 18687 w 1132497"/>
              <a:gd name="connsiteY1" fmla="*/ 18687 h 638016"/>
              <a:gd name="connsiteX2" fmla="*/ 63802 w 1132497"/>
              <a:gd name="connsiteY2" fmla="*/ 0 h 638016"/>
              <a:gd name="connsiteX3" fmla="*/ 1068695 w 1132497"/>
              <a:gd name="connsiteY3" fmla="*/ 0 h 638016"/>
              <a:gd name="connsiteX4" fmla="*/ 1113810 w 1132497"/>
              <a:gd name="connsiteY4" fmla="*/ 18687 h 638016"/>
              <a:gd name="connsiteX5" fmla="*/ 1132497 w 1132497"/>
              <a:gd name="connsiteY5" fmla="*/ 63802 h 638016"/>
              <a:gd name="connsiteX6" fmla="*/ 1132497 w 1132497"/>
              <a:gd name="connsiteY6" fmla="*/ 574214 h 638016"/>
              <a:gd name="connsiteX7" fmla="*/ 1113810 w 1132497"/>
              <a:gd name="connsiteY7" fmla="*/ 619329 h 638016"/>
              <a:gd name="connsiteX8" fmla="*/ 1068695 w 1132497"/>
              <a:gd name="connsiteY8" fmla="*/ 638016 h 638016"/>
              <a:gd name="connsiteX9" fmla="*/ 63802 w 1132497"/>
              <a:gd name="connsiteY9" fmla="*/ 638016 h 638016"/>
              <a:gd name="connsiteX10" fmla="*/ 18687 w 1132497"/>
              <a:gd name="connsiteY10" fmla="*/ 619329 h 638016"/>
              <a:gd name="connsiteX11" fmla="*/ 0 w 1132497"/>
              <a:gd name="connsiteY11" fmla="*/ 574214 h 638016"/>
              <a:gd name="connsiteX12" fmla="*/ 0 w 1132497"/>
              <a:gd name="connsiteY12" fmla="*/ 63802 h 6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2497" h="638016">
                <a:moveTo>
                  <a:pt x="0" y="63802"/>
                </a:moveTo>
                <a:cubicBezTo>
                  <a:pt x="0" y="46881"/>
                  <a:pt x="6722" y="30652"/>
                  <a:pt x="18687" y="18687"/>
                </a:cubicBezTo>
                <a:cubicBezTo>
                  <a:pt x="30652" y="6722"/>
                  <a:pt x="46881" y="0"/>
                  <a:pt x="63802" y="0"/>
                </a:cubicBezTo>
                <a:lnTo>
                  <a:pt x="1068695" y="0"/>
                </a:lnTo>
                <a:cubicBezTo>
                  <a:pt x="1085616" y="0"/>
                  <a:pt x="1101845" y="6722"/>
                  <a:pt x="1113810" y="18687"/>
                </a:cubicBezTo>
                <a:cubicBezTo>
                  <a:pt x="1125775" y="30652"/>
                  <a:pt x="1132497" y="46881"/>
                  <a:pt x="1132497" y="63802"/>
                </a:cubicBezTo>
                <a:lnTo>
                  <a:pt x="1132497" y="574214"/>
                </a:lnTo>
                <a:cubicBezTo>
                  <a:pt x="1132497" y="591135"/>
                  <a:pt x="1125775" y="607364"/>
                  <a:pt x="1113810" y="619329"/>
                </a:cubicBezTo>
                <a:cubicBezTo>
                  <a:pt x="1101845" y="631294"/>
                  <a:pt x="1085616" y="638016"/>
                  <a:pt x="1068695" y="638016"/>
                </a:cubicBezTo>
                <a:lnTo>
                  <a:pt x="63802" y="638016"/>
                </a:lnTo>
                <a:cubicBezTo>
                  <a:pt x="46881" y="638016"/>
                  <a:pt x="30652" y="631294"/>
                  <a:pt x="18687" y="619329"/>
                </a:cubicBezTo>
                <a:cubicBezTo>
                  <a:pt x="6722" y="607364"/>
                  <a:pt x="0" y="591135"/>
                  <a:pt x="0" y="574214"/>
                </a:cubicBezTo>
                <a:lnTo>
                  <a:pt x="0" y="63802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79647" tIns="79647" rIns="79647" bIns="79647" numCol="1" spcCol="1270" anchor="ctr" anchorCtr="0">
            <a:noAutofit/>
          </a:bodyPr>
          <a:lstStyle/>
          <a:p>
            <a:pPr marL="0" marR="0" lvl="0" indent="0" algn="ctr" defTabSz="711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ault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136166" y="2905351"/>
            <a:ext cx="493303" cy="638016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49" tIns="45049" rIns="45049" bIns="45049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Alarms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648608" y="2903287"/>
            <a:ext cx="515698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Syslog</a:t>
            </a:r>
            <a:b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</a:b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&amp; Trap Mgr</a:t>
            </a:r>
          </a:p>
        </p:txBody>
      </p:sp>
      <p:sp>
        <p:nvSpPr>
          <p:cNvPr id="59" name="Freeform 58"/>
          <p:cNvSpPr/>
          <p:nvPr/>
        </p:nvSpPr>
        <p:spPr>
          <a:xfrm>
            <a:off x="3233317" y="2221867"/>
            <a:ext cx="2441276" cy="638016"/>
          </a:xfrm>
          <a:custGeom>
            <a:avLst/>
            <a:gdLst>
              <a:gd name="connsiteX0" fmla="*/ 0 w 2617412"/>
              <a:gd name="connsiteY0" fmla="*/ 63802 h 638016"/>
              <a:gd name="connsiteX1" fmla="*/ 18687 w 2617412"/>
              <a:gd name="connsiteY1" fmla="*/ 18687 h 638016"/>
              <a:gd name="connsiteX2" fmla="*/ 63802 w 2617412"/>
              <a:gd name="connsiteY2" fmla="*/ 0 h 638016"/>
              <a:gd name="connsiteX3" fmla="*/ 2553610 w 2617412"/>
              <a:gd name="connsiteY3" fmla="*/ 0 h 638016"/>
              <a:gd name="connsiteX4" fmla="*/ 2598725 w 2617412"/>
              <a:gd name="connsiteY4" fmla="*/ 18687 h 638016"/>
              <a:gd name="connsiteX5" fmla="*/ 2617412 w 2617412"/>
              <a:gd name="connsiteY5" fmla="*/ 63802 h 638016"/>
              <a:gd name="connsiteX6" fmla="*/ 2617412 w 2617412"/>
              <a:gd name="connsiteY6" fmla="*/ 574214 h 638016"/>
              <a:gd name="connsiteX7" fmla="*/ 2598725 w 2617412"/>
              <a:gd name="connsiteY7" fmla="*/ 619329 h 638016"/>
              <a:gd name="connsiteX8" fmla="*/ 2553610 w 2617412"/>
              <a:gd name="connsiteY8" fmla="*/ 638016 h 638016"/>
              <a:gd name="connsiteX9" fmla="*/ 63802 w 2617412"/>
              <a:gd name="connsiteY9" fmla="*/ 638016 h 638016"/>
              <a:gd name="connsiteX10" fmla="*/ 18687 w 2617412"/>
              <a:gd name="connsiteY10" fmla="*/ 619329 h 638016"/>
              <a:gd name="connsiteX11" fmla="*/ 0 w 2617412"/>
              <a:gd name="connsiteY11" fmla="*/ 574214 h 638016"/>
              <a:gd name="connsiteX12" fmla="*/ 0 w 2617412"/>
              <a:gd name="connsiteY12" fmla="*/ 63802 h 6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17412" h="638016">
                <a:moveTo>
                  <a:pt x="0" y="63802"/>
                </a:moveTo>
                <a:cubicBezTo>
                  <a:pt x="0" y="46881"/>
                  <a:pt x="6722" y="30652"/>
                  <a:pt x="18687" y="18687"/>
                </a:cubicBezTo>
                <a:cubicBezTo>
                  <a:pt x="30652" y="6722"/>
                  <a:pt x="46881" y="0"/>
                  <a:pt x="63802" y="0"/>
                </a:cubicBezTo>
                <a:lnTo>
                  <a:pt x="2553610" y="0"/>
                </a:lnTo>
                <a:cubicBezTo>
                  <a:pt x="2570531" y="0"/>
                  <a:pt x="2586760" y="6722"/>
                  <a:pt x="2598725" y="18687"/>
                </a:cubicBezTo>
                <a:cubicBezTo>
                  <a:pt x="2610690" y="30652"/>
                  <a:pt x="2617412" y="46881"/>
                  <a:pt x="2617412" y="63802"/>
                </a:cubicBezTo>
                <a:lnTo>
                  <a:pt x="2617412" y="574214"/>
                </a:lnTo>
                <a:cubicBezTo>
                  <a:pt x="2617412" y="591135"/>
                  <a:pt x="2610690" y="607364"/>
                  <a:pt x="2598725" y="619329"/>
                </a:cubicBezTo>
                <a:cubicBezTo>
                  <a:pt x="2586760" y="631294"/>
                  <a:pt x="2570531" y="638016"/>
                  <a:pt x="2553610" y="638016"/>
                </a:cubicBezTo>
                <a:lnTo>
                  <a:pt x="63802" y="638016"/>
                </a:lnTo>
                <a:cubicBezTo>
                  <a:pt x="46881" y="638016"/>
                  <a:pt x="30652" y="631294"/>
                  <a:pt x="18687" y="619329"/>
                </a:cubicBezTo>
                <a:cubicBezTo>
                  <a:pt x="6722" y="607364"/>
                  <a:pt x="0" y="591135"/>
                  <a:pt x="0" y="574214"/>
                </a:cubicBezTo>
                <a:lnTo>
                  <a:pt x="0" y="63802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79647" tIns="79647" rIns="79647" bIns="79647" numCol="1" spcCol="1270" anchor="ctr" anchorCtr="0">
            <a:noAutofit/>
          </a:bodyPr>
          <a:lstStyle/>
          <a:p>
            <a:pPr marL="0" marR="0" lvl="0" indent="0" algn="ctr" defTabSz="711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C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onfiguration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241949" y="2903287"/>
            <a:ext cx="995243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9167" tIns="49167" rIns="49167" bIns="4916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Intelligent Configuration Center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263262" y="2903287"/>
            <a:ext cx="712399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Compliance Center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001732" y="2903287"/>
            <a:ext cx="664234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VLAN &amp; ACL Manager</a:t>
            </a:r>
          </a:p>
        </p:txBody>
      </p:sp>
      <p:sp>
        <p:nvSpPr>
          <p:cNvPr id="63" name="Freeform 62"/>
          <p:cNvSpPr/>
          <p:nvPr/>
        </p:nvSpPr>
        <p:spPr>
          <a:xfrm>
            <a:off x="5763471" y="2221867"/>
            <a:ext cx="1053955" cy="638016"/>
          </a:xfrm>
          <a:custGeom>
            <a:avLst/>
            <a:gdLst>
              <a:gd name="connsiteX0" fmla="*/ 0 w 1017688"/>
              <a:gd name="connsiteY0" fmla="*/ 63802 h 638016"/>
              <a:gd name="connsiteX1" fmla="*/ 18687 w 1017688"/>
              <a:gd name="connsiteY1" fmla="*/ 18687 h 638016"/>
              <a:gd name="connsiteX2" fmla="*/ 63802 w 1017688"/>
              <a:gd name="connsiteY2" fmla="*/ 0 h 638016"/>
              <a:gd name="connsiteX3" fmla="*/ 953886 w 1017688"/>
              <a:gd name="connsiteY3" fmla="*/ 0 h 638016"/>
              <a:gd name="connsiteX4" fmla="*/ 999001 w 1017688"/>
              <a:gd name="connsiteY4" fmla="*/ 18687 h 638016"/>
              <a:gd name="connsiteX5" fmla="*/ 1017688 w 1017688"/>
              <a:gd name="connsiteY5" fmla="*/ 63802 h 638016"/>
              <a:gd name="connsiteX6" fmla="*/ 1017688 w 1017688"/>
              <a:gd name="connsiteY6" fmla="*/ 574214 h 638016"/>
              <a:gd name="connsiteX7" fmla="*/ 999001 w 1017688"/>
              <a:gd name="connsiteY7" fmla="*/ 619329 h 638016"/>
              <a:gd name="connsiteX8" fmla="*/ 953886 w 1017688"/>
              <a:gd name="connsiteY8" fmla="*/ 638016 h 638016"/>
              <a:gd name="connsiteX9" fmla="*/ 63802 w 1017688"/>
              <a:gd name="connsiteY9" fmla="*/ 638016 h 638016"/>
              <a:gd name="connsiteX10" fmla="*/ 18687 w 1017688"/>
              <a:gd name="connsiteY10" fmla="*/ 619329 h 638016"/>
              <a:gd name="connsiteX11" fmla="*/ 0 w 1017688"/>
              <a:gd name="connsiteY11" fmla="*/ 574214 h 638016"/>
              <a:gd name="connsiteX12" fmla="*/ 0 w 1017688"/>
              <a:gd name="connsiteY12" fmla="*/ 63802 h 6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7688" h="638016">
                <a:moveTo>
                  <a:pt x="0" y="63802"/>
                </a:moveTo>
                <a:cubicBezTo>
                  <a:pt x="0" y="46881"/>
                  <a:pt x="6722" y="30652"/>
                  <a:pt x="18687" y="18687"/>
                </a:cubicBezTo>
                <a:cubicBezTo>
                  <a:pt x="30652" y="6722"/>
                  <a:pt x="46881" y="0"/>
                  <a:pt x="63802" y="0"/>
                </a:cubicBezTo>
                <a:lnTo>
                  <a:pt x="953886" y="0"/>
                </a:lnTo>
                <a:cubicBezTo>
                  <a:pt x="970807" y="0"/>
                  <a:pt x="987036" y="6722"/>
                  <a:pt x="999001" y="18687"/>
                </a:cubicBezTo>
                <a:cubicBezTo>
                  <a:pt x="1010966" y="30652"/>
                  <a:pt x="1017688" y="46881"/>
                  <a:pt x="1017688" y="63802"/>
                </a:cubicBezTo>
                <a:lnTo>
                  <a:pt x="1017688" y="574214"/>
                </a:lnTo>
                <a:cubicBezTo>
                  <a:pt x="1017688" y="591135"/>
                  <a:pt x="1010966" y="607364"/>
                  <a:pt x="999001" y="619329"/>
                </a:cubicBezTo>
                <a:cubicBezTo>
                  <a:pt x="987036" y="631294"/>
                  <a:pt x="970807" y="638016"/>
                  <a:pt x="953886" y="638016"/>
                </a:cubicBezTo>
                <a:lnTo>
                  <a:pt x="63802" y="638016"/>
                </a:lnTo>
                <a:cubicBezTo>
                  <a:pt x="46881" y="638016"/>
                  <a:pt x="30652" y="631294"/>
                  <a:pt x="18687" y="619329"/>
                </a:cubicBezTo>
                <a:cubicBezTo>
                  <a:pt x="6722" y="607364"/>
                  <a:pt x="0" y="591135"/>
                  <a:pt x="0" y="574214"/>
                </a:cubicBezTo>
                <a:lnTo>
                  <a:pt x="0" y="63802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72027" tIns="72027" rIns="72027" bIns="72027" numCol="1" spcCol="1270" anchor="ctr" anchorCtr="0">
            <a:noAutofit/>
          </a:bodyPr>
          <a:lstStyle/>
          <a:p>
            <a:pPr marL="0" marR="0" lvl="0" indent="0" algn="ctr" defTabSz="6223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A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ccounting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23622" y="2903287"/>
            <a:ext cx="1243584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9167" tIns="49167" rIns="49167" bIns="4916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Network Assets</a:t>
            </a:r>
          </a:p>
        </p:txBody>
      </p:sp>
      <p:sp>
        <p:nvSpPr>
          <p:cNvPr id="65" name="Freeform 64"/>
          <p:cNvSpPr/>
          <p:nvPr/>
        </p:nvSpPr>
        <p:spPr>
          <a:xfrm>
            <a:off x="6964960" y="2221867"/>
            <a:ext cx="1180214" cy="638016"/>
          </a:xfrm>
          <a:custGeom>
            <a:avLst/>
            <a:gdLst>
              <a:gd name="connsiteX0" fmla="*/ 0 w 1038600"/>
              <a:gd name="connsiteY0" fmla="*/ 63802 h 638016"/>
              <a:gd name="connsiteX1" fmla="*/ 18687 w 1038600"/>
              <a:gd name="connsiteY1" fmla="*/ 18687 h 638016"/>
              <a:gd name="connsiteX2" fmla="*/ 63802 w 1038600"/>
              <a:gd name="connsiteY2" fmla="*/ 0 h 638016"/>
              <a:gd name="connsiteX3" fmla="*/ 974798 w 1038600"/>
              <a:gd name="connsiteY3" fmla="*/ 0 h 638016"/>
              <a:gd name="connsiteX4" fmla="*/ 1019913 w 1038600"/>
              <a:gd name="connsiteY4" fmla="*/ 18687 h 638016"/>
              <a:gd name="connsiteX5" fmla="*/ 1038600 w 1038600"/>
              <a:gd name="connsiteY5" fmla="*/ 63802 h 638016"/>
              <a:gd name="connsiteX6" fmla="*/ 1038600 w 1038600"/>
              <a:gd name="connsiteY6" fmla="*/ 574214 h 638016"/>
              <a:gd name="connsiteX7" fmla="*/ 1019913 w 1038600"/>
              <a:gd name="connsiteY7" fmla="*/ 619329 h 638016"/>
              <a:gd name="connsiteX8" fmla="*/ 974798 w 1038600"/>
              <a:gd name="connsiteY8" fmla="*/ 638016 h 638016"/>
              <a:gd name="connsiteX9" fmla="*/ 63802 w 1038600"/>
              <a:gd name="connsiteY9" fmla="*/ 638016 h 638016"/>
              <a:gd name="connsiteX10" fmla="*/ 18687 w 1038600"/>
              <a:gd name="connsiteY10" fmla="*/ 619329 h 638016"/>
              <a:gd name="connsiteX11" fmla="*/ 0 w 1038600"/>
              <a:gd name="connsiteY11" fmla="*/ 574214 h 638016"/>
              <a:gd name="connsiteX12" fmla="*/ 0 w 1038600"/>
              <a:gd name="connsiteY12" fmla="*/ 63802 h 6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8600" h="638016">
                <a:moveTo>
                  <a:pt x="0" y="63802"/>
                </a:moveTo>
                <a:cubicBezTo>
                  <a:pt x="0" y="46881"/>
                  <a:pt x="6722" y="30652"/>
                  <a:pt x="18687" y="18687"/>
                </a:cubicBezTo>
                <a:cubicBezTo>
                  <a:pt x="30652" y="6722"/>
                  <a:pt x="46881" y="0"/>
                  <a:pt x="63802" y="0"/>
                </a:cubicBezTo>
                <a:lnTo>
                  <a:pt x="974798" y="0"/>
                </a:lnTo>
                <a:cubicBezTo>
                  <a:pt x="991719" y="0"/>
                  <a:pt x="1007948" y="6722"/>
                  <a:pt x="1019913" y="18687"/>
                </a:cubicBezTo>
                <a:cubicBezTo>
                  <a:pt x="1031878" y="30652"/>
                  <a:pt x="1038600" y="46881"/>
                  <a:pt x="1038600" y="63802"/>
                </a:cubicBezTo>
                <a:lnTo>
                  <a:pt x="1038600" y="574214"/>
                </a:lnTo>
                <a:cubicBezTo>
                  <a:pt x="1038600" y="591135"/>
                  <a:pt x="1031878" y="607364"/>
                  <a:pt x="1019913" y="619329"/>
                </a:cubicBezTo>
                <a:cubicBezTo>
                  <a:pt x="1007948" y="631294"/>
                  <a:pt x="991719" y="638016"/>
                  <a:pt x="974798" y="638016"/>
                </a:cubicBezTo>
                <a:lnTo>
                  <a:pt x="63802" y="638016"/>
                </a:lnTo>
                <a:cubicBezTo>
                  <a:pt x="46881" y="638016"/>
                  <a:pt x="30652" y="631294"/>
                  <a:pt x="18687" y="619329"/>
                </a:cubicBezTo>
                <a:cubicBezTo>
                  <a:pt x="6722" y="607364"/>
                  <a:pt x="0" y="591135"/>
                  <a:pt x="0" y="574214"/>
                </a:cubicBezTo>
                <a:lnTo>
                  <a:pt x="0" y="63802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64407" tIns="64407" rIns="64407" bIns="64407" numCol="1" spcCol="1270" anchor="ctr" anchorCtr="0">
            <a:noAutofit/>
          </a:bodyPr>
          <a:lstStyle/>
          <a:p>
            <a:pPr marL="0" marR="0" lvl="0" indent="0" algn="ctr" defTabSz="533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P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erformance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980333" y="2903287"/>
            <a:ext cx="667512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none" lIns="36576" tIns="0" rIns="0" bIns="0" numCol="1" spcCol="1270" anchor="ctr" anchorCtr="0">
            <a:noAutofit/>
          </a:bodyPr>
          <a:lstStyle/>
          <a:p>
            <a:pPr marL="0" marR="0" lvl="0" indent="0" algn="ctr" defTabSz="266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Performance </a:t>
            </a:r>
          </a:p>
          <a:p>
            <a:pPr marL="0" marR="0" lvl="0" indent="0" algn="ctr" defTabSz="2667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Mgmt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665567" y="2903287"/>
            <a:ext cx="561402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Virtual Network Mgmt</a:t>
            </a:r>
          </a:p>
        </p:txBody>
      </p:sp>
      <p:sp>
        <p:nvSpPr>
          <p:cNvPr id="68" name="Freeform 67"/>
          <p:cNvSpPr/>
          <p:nvPr/>
        </p:nvSpPr>
        <p:spPr>
          <a:xfrm>
            <a:off x="8304055" y="2221867"/>
            <a:ext cx="1181821" cy="638016"/>
          </a:xfrm>
          <a:custGeom>
            <a:avLst/>
            <a:gdLst>
              <a:gd name="connsiteX0" fmla="*/ 0 w 1017688"/>
              <a:gd name="connsiteY0" fmla="*/ 63802 h 638016"/>
              <a:gd name="connsiteX1" fmla="*/ 18687 w 1017688"/>
              <a:gd name="connsiteY1" fmla="*/ 18687 h 638016"/>
              <a:gd name="connsiteX2" fmla="*/ 63802 w 1017688"/>
              <a:gd name="connsiteY2" fmla="*/ 0 h 638016"/>
              <a:gd name="connsiteX3" fmla="*/ 953886 w 1017688"/>
              <a:gd name="connsiteY3" fmla="*/ 0 h 638016"/>
              <a:gd name="connsiteX4" fmla="*/ 999001 w 1017688"/>
              <a:gd name="connsiteY4" fmla="*/ 18687 h 638016"/>
              <a:gd name="connsiteX5" fmla="*/ 1017688 w 1017688"/>
              <a:gd name="connsiteY5" fmla="*/ 63802 h 638016"/>
              <a:gd name="connsiteX6" fmla="*/ 1017688 w 1017688"/>
              <a:gd name="connsiteY6" fmla="*/ 574214 h 638016"/>
              <a:gd name="connsiteX7" fmla="*/ 999001 w 1017688"/>
              <a:gd name="connsiteY7" fmla="*/ 619329 h 638016"/>
              <a:gd name="connsiteX8" fmla="*/ 953886 w 1017688"/>
              <a:gd name="connsiteY8" fmla="*/ 638016 h 638016"/>
              <a:gd name="connsiteX9" fmla="*/ 63802 w 1017688"/>
              <a:gd name="connsiteY9" fmla="*/ 638016 h 638016"/>
              <a:gd name="connsiteX10" fmla="*/ 18687 w 1017688"/>
              <a:gd name="connsiteY10" fmla="*/ 619329 h 638016"/>
              <a:gd name="connsiteX11" fmla="*/ 0 w 1017688"/>
              <a:gd name="connsiteY11" fmla="*/ 574214 h 638016"/>
              <a:gd name="connsiteX12" fmla="*/ 0 w 1017688"/>
              <a:gd name="connsiteY12" fmla="*/ 63802 h 63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17688" h="638016">
                <a:moveTo>
                  <a:pt x="0" y="63802"/>
                </a:moveTo>
                <a:cubicBezTo>
                  <a:pt x="0" y="46881"/>
                  <a:pt x="6722" y="30652"/>
                  <a:pt x="18687" y="18687"/>
                </a:cubicBezTo>
                <a:cubicBezTo>
                  <a:pt x="30652" y="6722"/>
                  <a:pt x="46881" y="0"/>
                  <a:pt x="63802" y="0"/>
                </a:cubicBezTo>
                <a:lnTo>
                  <a:pt x="953886" y="0"/>
                </a:lnTo>
                <a:cubicBezTo>
                  <a:pt x="970807" y="0"/>
                  <a:pt x="987036" y="6722"/>
                  <a:pt x="999001" y="18687"/>
                </a:cubicBezTo>
                <a:cubicBezTo>
                  <a:pt x="1010966" y="30652"/>
                  <a:pt x="1017688" y="46881"/>
                  <a:pt x="1017688" y="63802"/>
                </a:cubicBezTo>
                <a:lnTo>
                  <a:pt x="1017688" y="574214"/>
                </a:lnTo>
                <a:cubicBezTo>
                  <a:pt x="1017688" y="591135"/>
                  <a:pt x="1010966" y="607364"/>
                  <a:pt x="999001" y="619329"/>
                </a:cubicBezTo>
                <a:cubicBezTo>
                  <a:pt x="987036" y="631294"/>
                  <a:pt x="970807" y="638016"/>
                  <a:pt x="953886" y="638016"/>
                </a:cubicBezTo>
                <a:lnTo>
                  <a:pt x="63802" y="638016"/>
                </a:lnTo>
                <a:cubicBezTo>
                  <a:pt x="46881" y="638016"/>
                  <a:pt x="30652" y="631294"/>
                  <a:pt x="18687" y="619329"/>
                </a:cubicBezTo>
                <a:cubicBezTo>
                  <a:pt x="6722" y="607364"/>
                  <a:pt x="0" y="591135"/>
                  <a:pt x="0" y="574214"/>
                </a:cubicBezTo>
                <a:lnTo>
                  <a:pt x="0" y="63802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79647" tIns="79647" rIns="79647" bIns="79647" numCol="1" spcCol="1270" anchor="ctr" anchorCtr="0">
            <a:noAutofit/>
          </a:bodyPr>
          <a:lstStyle/>
          <a:p>
            <a:pPr marL="0" marR="0" lvl="0" indent="0" algn="ctr" defTabSz="711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ecurity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250333" y="2903287"/>
            <a:ext cx="1261872" cy="640080"/>
          </a:xfrm>
          <a:prstGeom prst="rect">
            <a:avLst/>
          </a:prstGeom>
          <a:solidFill>
            <a:srgbClr val="B9B8BB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9167" tIns="49167" rIns="49167" bIns="4916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Security Control Center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293073" y="2861123"/>
            <a:ext cx="8321040" cy="648"/>
          </a:xfrm>
          <a:prstGeom prst="line">
            <a:avLst/>
          </a:prstGeom>
          <a:noFill/>
          <a:ln w="19050" cap="flat" cmpd="sng" algn="ctr">
            <a:solidFill>
              <a:srgbClr val="0096D6"/>
            </a:solidFill>
            <a:prstDash val="lgDash"/>
          </a:ln>
          <a:effectLst/>
        </p:spPr>
      </p:cxnSp>
      <p:cxnSp>
        <p:nvCxnSpPr>
          <p:cNvPr id="71" name="Straight Connector 70"/>
          <p:cNvCxnSpPr/>
          <p:nvPr/>
        </p:nvCxnSpPr>
        <p:spPr>
          <a:xfrm>
            <a:off x="1293073" y="3792392"/>
            <a:ext cx="8321040" cy="1506"/>
          </a:xfrm>
          <a:prstGeom prst="line">
            <a:avLst/>
          </a:prstGeom>
          <a:noFill/>
          <a:ln w="19050" cap="flat" cmpd="sng" algn="ctr">
            <a:solidFill>
              <a:srgbClr val="0096D6"/>
            </a:solidFill>
            <a:prstDash val="lgDash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257868" y="2316706"/>
            <a:ext cx="80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FCAPS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57868" y="2866814"/>
            <a:ext cx="901100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IMC Platform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57868" y="3821000"/>
            <a:ext cx="90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Add-On Modules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207924" y="4451972"/>
            <a:ext cx="493776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Remote Site Manager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707032" y="4451972"/>
            <a:ext cx="493776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VAN </a:t>
            </a:r>
            <a:r>
              <a:rPr kumimoji="0" lang="en-US" sz="8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ConnectManager</a:t>
            </a:r>
            <a:endParaRPr kumimoji="0" lang="en-US" sz="85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P Simplified"/>
              <a:ea typeface="+mn-ea"/>
              <a:cs typeface="Arial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630566" y="4451972"/>
            <a:ext cx="576072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Service Health Manager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631071" y="3836502"/>
            <a:ext cx="576072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App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Perform.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Manager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067318" y="4451972"/>
            <a:ext cx="594360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Intelligent Analysis Reporter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795301" y="3836502"/>
            <a:ext cx="545288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User Behavior Analyzer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368276" y="3836502"/>
            <a:ext cx="548640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Service Oper</a:t>
            </a:r>
          </a:p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Mgmt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032647" y="3836502"/>
            <a:ext cx="574158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Network Traffic Analyzer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260261" y="3836502"/>
            <a:ext cx="594360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User Access Manager</a:t>
            </a:r>
          </a:p>
        </p:txBody>
      </p:sp>
      <p:sp>
        <p:nvSpPr>
          <p:cNvPr id="84" name="Rectangle 83"/>
          <p:cNvSpPr/>
          <p:nvPr/>
        </p:nvSpPr>
        <p:spPr>
          <a:xfrm>
            <a:off x="8885984" y="3836502"/>
            <a:ext cx="594360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5077" tIns="45077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Endpoint Admission Defense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228103" y="3836502"/>
            <a:ext cx="46634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0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Branch </a:t>
            </a:r>
            <a:r>
              <a:rPr kumimoji="0" lang="en-US" sz="8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Intelli</a:t>
            </a: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. </a:t>
            </a:r>
            <a:r>
              <a:rPr kumimoji="0" lang="en-US" sz="8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Mgmt</a:t>
            </a: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 System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563275" y="4451972"/>
            <a:ext cx="594360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TACACS+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Authent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Manager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229466" y="3836502"/>
            <a:ext cx="46634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0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IPSec VPN Mgr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719377" y="3836502"/>
            <a:ext cx="46634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0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MPLS VPN Mgr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207924" y="3836502"/>
            <a:ext cx="478725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0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Wireless Services Mgr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718855" y="3836502"/>
            <a:ext cx="48528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0" rIns="45077" bIns="45077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+mn-cs"/>
              </a:rPr>
              <a:t>QoS Mgr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030733" y="4451972"/>
            <a:ext cx="576072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vMon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166623" y="3585103"/>
            <a:ext cx="7315200" cy="161365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Extended API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730761" y="4451972"/>
            <a:ext cx="466344" cy="594360"/>
          </a:xfrm>
          <a:prstGeom prst="rect">
            <a:avLst/>
          </a:prstGeom>
          <a:solidFill>
            <a:srgbClr val="0096D6"/>
          </a:solidFill>
          <a:ln w="9525" cap="flat" cmpd="sng" algn="ctr">
            <a:solidFill>
              <a:srgbClr val="0096D6"/>
            </a:solidFill>
            <a:prstDash val="solid"/>
          </a:ln>
          <a:effectLst/>
        </p:spPr>
        <p:txBody>
          <a:bodyPr spcFirstLastPara="0" vert="horz" wrap="square" lIns="0" tIns="47792" rIns="0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VAN Resource Automate Manager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7635637" y="5063291"/>
            <a:ext cx="57912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VAN SDN Manager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224337" y="4451972"/>
            <a:ext cx="46634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0" tIns="47792" rIns="0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VAN 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Fabric</a:t>
            </a:r>
            <a:b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</a:b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Manager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034569" y="5062071"/>
            <a:ext cx="579124" cy="594360"/>
          </a:xfrm>
          <a:prstGeom prst="rect">
            <a:avLst/>
          </a:prstGeom>
          <a:solidFill>
            <a:srgbClr val="0096D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47792" tIns="47792" rIns="47792" bIns="47792" numCol="1" spcCol="1270" anchor="ctr" anchorCtr="0">
            <a:noAutofit/>
          </a:bodyPr>
          <a:lstStyle/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UC Health</a:t>
            </a:r>
          </a:p>
          <a:p>
            <a:pPr marL="0" marR="0" lvl="0" indent="0" algn="ctr" defTabSz="355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P Simplified"/>
                <a:ea typeface="+mn-ea"/>
                <a:cs typeface="Arial" pitchFamily="34" charset="0"/>
              </a:rPr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159868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 Standard 16x9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</a:theme>
</file>

<file path=ppt/theme/theme2.xml><?xml version="1.0" encoding="utf-8"?>
<a:theme xmlns:a="http://schemas.openxmlformats.org/drawingml/2006/main" name="Office Theme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</a:theme>
</file>

<file path=ppt/theme/theme3.xml><?xml version="1.0" encoding="utf-8"?>
<a:theme xmlns:a="http://schemas.openxmlformats.org/drawingml/2006/main" name="Office Theme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D768213AA71B47B064CAA61FAB8782" ma:contentTypeVersion="" ma:contentTypeDescription="Create a new document." ma:contentTypeScope="" ma:versionID="cc820f6580f013fcdf34bf18588ec6b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3e687d5f98ee29b9cfcc2ff24550dc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08D49-CB76-4045-AF85-AFD57B3B49D6}">
  <ds:schemaRefs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3E5CAF-5EB8-4A86-9A4D-6A63583C89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5FB0897-F31F-4ED7-99BC-BBEE82CD6D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8832</TotalTime>
  <Words>2743</Words>
  <Application>Microsoft Office PowerPoint</Application>
  <PresentationFormat>Custom</PresentationFormat>
  <Paragraphs>521</Paragraphs>
  <Slides>69</Slides>
  <Notes>58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HP Simplified</vt:lpstr>
      <vt:lpstr>HP Simplified Light</vt:lpstr>
      <vt:lpstr>Wingdings</vt:lpstr>
      <vt:lpstr>HP Standard 16x9</vt:lpstr>
      <vt:lpstr>Together for the New Style of IT</vt:lpstr>
      <vt:lpstr>Daily operations with iMC</vt:lpstr>
      <vt:lpstr>Confidential Disclosure Agreement</vt:lpstr>
      <vt:lpstr>Abstract</vt:lpstr>
      <vt:lpstr>Introduction</vt:lpstr>
      <vt:lpstr>Introduction</vt:lpstr>
      <vt:lpstr>Introduction</vt:lpstr>
      <vt:lpstr>Introduction</vt:lpstr>
      <vt:lpstr>Introduction</vt:lpstr>
      <vt:lpstr>Demoer Task : Prerequisite – Connect users</vt:lpstr>
      <vt:lpstr>AGENDA</vt:lpstr>
      <vt:lpstr>Demoer Task : disable connection port of John</vt:lpstr>
      <vt:lpstr>Scenario 1: Simple connection issue</vt:lpstr>
      <vt:lpstr>Scenario 1: Simple Connection issue</vt:lpstr>
      <vt:lpstr>Scenario 1: Simple Connection issue</vt:lpstr>
      <vt:lpstr>Scenario 1: Simple Connection issue</vt:lpstr>
      <vt:lpstr>Scenario 1: Simple Connection issue</vt:lpstr>
      <vt:lpstr>Scenario 1: Simple Connection issue</vt:lpstr>
      <vt:lpstr>Scenario 1: Simple Connection issue</vt:lpstr>
      <vt:lpstr>Scenario 1: Simple Connection issue</vt:lpstr>
      <vt:lpstr>Scenario 1: Simple Connection issue</vt:lpstr>
      <vt:lpstr>Scenario 1: Simple Connection issue</vt:lpstr>
      <vt:lpstr>Scenario 1: Simple Connection issue</vt:lpstr>
      <vt:lpstr>Scenario 1: Simple Connection issue</vt:lpstr>
      <vt:lpstr>AGENDA</vt:lpstr>
      <vt:lpstr>Demoer Task : Remove vlan 25 on a link</vt:lpstr>
      <vt:lpstr>Scenario 2: More complex connection issue</vt:lpstr>
      <vt:lpstr>Scenario 2 : More complex connection issue</vt:lpstr>
      <vt:lpstr>Scenario 2 : More complex connection issue</vt:lpstr>
      <vt:lpstr>Scenario 2 : More complex connection issue</vt:lpstr>
      <vt:lpstr>Scenario 2 : More complex connection issue</vt:lpstr>
      <vt:lpstr>Scenario 2 : More complex connection issue</vt:lpstr>
      <vt:lpstr>Scenario 2 : More complex connection issue</vt:lpstr>
      <vt:lpstr>Scenario 2 : More complex connection issue</vt:lpstr>
      <vt:lpstr>Scenario 2 : More complex connection issue</vt:lpstr>
      <vt:lpstr>Scenario 2 : More complex connection issue</vt:lpstr>
      <vt:lpstr>Scenario 2 : More complex connection issue</vt:lpstr>
      <vt:lpstr>Scenario 2 : More complex connection issue</vt:lpstr>
      <vt:lpstr>Scenario 2 : More complex connection issue</vt:lpstr>
      <vt:lpstr>Scenario 2 : More complex connection issue</vt:lpstr>
      <vt:lpstr>Scenario 2 : More complex connection issue</vt:lpstr>
      <vt:lpstr>AGENDA</vt:lpstr>
      <vt:lpstr>Demoer Task : Start Jperf (server)</vt:lpstr>
      <vt:lpstr>Demoer Task : Start CPUStress</vt:lpstr>
      <vt:lpstr>Demoer Task : Start Jperf (server)</vt:lpstr>
      <vt:lpstr>Scenario 3: Proactive detection</vt:lpstr>
      <vt:lpstr>Scenario 3: Proactive Detection</vt:lpstr>
      <vt:lpstr>Scenario 3: Proactive Detection</vt:lpstr>
      <vt:lpstr>Scenario 3: Proactive Detection</vt:lpstr>
      <vt:lpstr>Scenario 3: Proactive Detection</vt:lpstr>
      <vt:lpstr>Scenario 3: Proactive Detection</vt:lpstr>
      <vt:lpstr>Scenario 3: Proactive Detection</vt:lpstr>
      <vt:lpstr>Scenario 3: Proactive Detection</vt:lpstr>
      <vt:lpstr>Scenario 3: Proactive Detection</vt:lpstr>
      <vt:lpstr>Scenario 3: Proactive Detection</vt:lpstr>
      <vt:lpstr>Scenario 3: Proactive Detection</vt:lpstr>
      <vt:lpstr>Note for demoer</vt:lpstr>
      <vt:lpstr>Scenario 3: Proactive Detection</vt:lpstr>
      <vt:lpstr>Scenario 3: Proactive Detection</vt:lpstr>
      <vt:lpstr>Scenario 3: Proactive Detection</vt:lpstr>
      <vt:lpstr>Scenario 3: Proactive Detection</vt:lpstr>
      <vt:lpstr>Scenario 3: Proactive Detection</vt:lpstr>
      <vt:lpstr>Scenario 3: Proactive Detection</vt:lpstr>
      <vt:lpstr>Scenario 3: Bonus Track</vt:lpstr>
      <vt:lpstr>Scenario 3: Bonus Track</vt:lpstr>
      <vt:lpstr>Scenario 3: Bonus Track</vt:lpstr>
      <vt:lpstr>Scenario 3: Bonus Track</vt:lpstr>
      <vt:lpstr>Please give us your feedback!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The Presentation Company</dc:creator>
  <cp:lastModifiedBy>Giraud, Fabien</cp:lastModifiedBy>
  <cp:revision>63</cp:revision>
  <dcterms:created xsi:type="dcterms:W3CDTF">2014-05-25T20:42:15Z</dcterms:created>
  <dcterms:modified xsi:type="dcterms:W3CDTF">2015-06-10T11:28:36Z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2839718</vt:lpwstr>
  </property>
  <property fmtid="{D5CDD505-2E9C-101B-9397-08002B2CF9AE}" pid="3" name="NXPowerLiteSettings">
    <vt:lpwstr>F900050004A000</vt:lpwstr>
  </property>
  <property fmtid="{D5CDD505-2E9C-101B-9397-08002B2CF9AE}" pid="4" name="NXPowerLiteVersion">
    <vt:lpwstr>D6.0.7</vt:lpwstr>
  </property>
  <property fmtid="{D5CDD505-2E9C-101B-9397-08002B2CF9AE}" pid="5" name="ContentTypeId">
    <vt:lpwstr>0x010100B5D768213AA71B47B064CAA61FAB8782</vt:lpwstr>
  </property>
</Properties>
</file>